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69"/>
  </p:notesMasterIdLst>
  <p:handoutMasterIdLst>
    <p:handoutMasterId r:id="rId70"/>
  </p:handoutMasterIdLst>
  <p:sldIdLst>
    <p:sldId id="308" r:id="rId2"/>
    <p:sldId id="256" r:id="rId3"/>
    <p:sldId id="305" r:id="rId4"/>
    <p:sldId id="307" r:id="rId5"/>
    <p:sldId id="464" r:id="rId6"/>
    <p:sldId id="458" r:id="rId7"/>
    <p:sldId id="412" r:id="rId8"/>
    <p:sldId id="399" r:id="rId9"/>
    <p:sldId id="400" r:id="rId10"/>
    <p:sldId id="402" r:id="rId11"/>
    <p:sldId id="403" r:id="rId12"/>
    <p:sldId id="401" r:id="rId13"/>
    <p:sldId id="417" r:id="rId14"/>
    <p:sldId id="404" r:id="rId15"/>
    <p:sldId id="405" r:id="rId16"/>
    <p:sldId id="406" r:id="rId17"/>
    <p:sldId id="407" r:id="rId18"/>
    <p:sldId id="413" r:id="rId19"/>
    <p:sldId id="426" r:id="rId20"/>
    <p:sldId id="409" r:id="rId21"/>
    <p:sldId id="410" r:id="rId22"/>
    <p:sldId id="411" r:id="rId23"/>
    <p:sldId id="367" r:id="rId24"/>
    <p:sldId id="371" r:id="rId25"/>
    <p:sldId id="419" r:id="rId26"/>
    <p:sldId id="376" r:id="rId27"/>
    <p:sldId id="377" r:id="rId28"/>
    <p:sldId id="318" r:id="rId29"/>
    <p:sldId id="320" r:id="rId30"/>
    <p:sldId id="322" r:id="rId31"/>
    <p:sldId id="323" r:id="rId32"/>
    <p:sldId id="342" r:id="rId33"/>
    <p:sldId id="390" r:id="rId34"/>
    <p:sldId id="449" r:id="rId35"/>
    <p:sldId id="485" r:id="rId36"/>
    <p:sldId id="484" r:id="rId37"/>
    <p:sldId id="483" r:id="rId38"/>
    <p:sldId id="424" r:id="rId39"/>
    <p:sldId id="324" r:id="rId40"/>
    <p:sldId id="397" r:id="rId41"/>
    <p:sldId id="393" r:id="rId42"/>
    <p:sldId id="414" r:id="rId43"/>
    <p:sldId id="392" r:id="rId44"/>
    <p:sldId id="416" r:id="rId45"/>
    <p:sldId id="415" r:id="rId46"/>
    <p:sldId id="425" r:id="rId47"/>
    <p:sldId id="427" r:id="rId48"/>
    <p:sldId id="435" r:id="rId49"/>
    <p:sldId id="395" r:id="rId50"/>
    <p:sldId id="442" r:id="rId51"/>
    <p:sldId id="428" r:id="rId52"/>
    <p:sldId id="429" r:id="rId53"/>
    <p:sldId id="430" r:id="rId54"/>
    <p:sldId id="431" r:id="rId55"/>
    <p:sldId id="432" r:id="rId56"/>
    <p:sldId id="433" r:id="rId57"/>
    <p:sldId id="434" r:id="rId58"/>
    <p:sldId id="461" r:id="rId59"/>
    <p:sldId id="462" r:id="rId60"/>
    <p:sldId id="438" r:id="rId61"/>
    <p:sldId id="440" r:id="rId62"/>
    <p:sldId id="420" r:id="rId63"/>
    <p:sldId id="421" r:id="rId64"/>
    <p:sldId id="422" r:id="rId65"/>
    <p:sldId id="423" r:id="rId66"/>
    <p:sldId id="441" r:id="rId67"/>
    <p:sldId id="439" r:id="rId68"/>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83662" autoAdjust="0"/>
  </p:normalViewPr>
  <p:slideViewPr>
    <p:cSldViewPr>
      <p:cViewPr>
        <p:scale>
          <a:sx n="94" d="100"/>
          <a:sy n="94" d="100"/>
        </p:scale>
        <p:origin x="-36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3E356416-A95D-41D8-A73A-30275930B9C0}" type="datetimeFigureOut">
              <a:rPr lang="en-US" smtClean="0"/>
              <a:t>12/5/2016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D233D0A-7032-45B7-A283-E6189471FE28}" type="slidenum">
              <a:rPr lang="en-US" smtClean="0"/>
              <a:t>‹#›</a:t>
            </a:fld>
            <a:endParaRPr lang="en-US"/>
          </a:p>
        </p:txBody>
      </p:sp>
    </p:spTree>
    <p:extLst>
      <p:ext uri="{BB962C8B-B14F-4D97-AF65-F5344CB8AC3E}">
        <p14:creationId xmlns:p14="http://schemas.microsoft.com/office/powerpoint/2010/main" val="2402837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36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a:t>
            </a:fld>
            <a:endParaRPr lang="en-US" altLang="en-US"/>
          </a:p>
        </p:txBody>
      </p:sp>
    </p:spTree>
    <p:extLst>
      <p:ext uri="{BB962C8B-B14F-4D97-AF65-F5344CB8AC3E}">
        <p14:creationId xmlns:p14="http://schemas.microsoft.com/office/powerpoint/2010/main" val="3343838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a:t>
            </a:fld>
            <a:endParaRPr lang="en-US" altLang="en-US"/>
          </a:p>
        </p:txBody>
      </p:sp>
    </p:spTree>
    <p:extLst>
      <p:ext uri="{BB962C8B-B14F-4D97-AF65-F5344CB8AC3E}">
        <p14:creationId xmlns:p14="http://schemas.microsoft.com/office/powerpoint/2010/main" val="1692606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a:t>
            </a:fld>
            <a:endParaRPr lang="en-US" altLang="en-US"/>
          </a:p>
        </p:txBody>
      </p:sp>
    </p:spTree>
    <p:extLst>
      <p:ext uri="{BB962C8B-B14F-4D97-AF65-F5344CB8AC3E}">
        <p14:creationId xmlns:p14="http://schemas.microsoft.com/office/powerpoint/2010/main" val="35896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a:t>
            </a:fld>
            <a:endParaRPr lang="en-US" altLang="en-US"/>
          </a:p>
        </p:txBody>
      </p:sp>
    </p:spTree>
    <p:extLst>
      <p:ext uri="{BB962C8B-B14F-4D97-AF65-F5344CB8AC3E}">
        <p14:creationId xmlns:p14="http://schemas.microsoft.com/office/powerpoint/2010/main" val="3732189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a:t>
            </a:fld>
            <a:endParaRPr lang="en-US" altLang="en-US"/>
          </a:p>
        </p:txBody>
      </p:sp>
    </p:spTree>
    <p:extLst>
      <p:ext uri="{BB962C8B-B14F-4D97-AF65-F5344CB8AC3E}">
        <p14:creationId xmlns:p14="http://schemas.microsoft.com/office/powerpoint/2010/main" val="940099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3721862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7</a:t>
            </a:fld>
            <a:endParaRPr lang="en-US" altLang="en-US"/>
          </a:p>
        </p:txBody>
      </p:sp>
    </p:spTree>
    <p:extLst>
      <p:ext uri="{BB962C8B-B14F-4D97-AF65-F5344CB8AC3E}">
        <p14:creationId xmlns:p14="http://schemas.microsoft.com/office/powerpoint/2010/main" val="1234801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8</a:t>
            </a:fld>
            <a:endParaRPr lang="en-US" altLang="en-US"/>
          </a:p>
        </p:txBody>
      </p:sp>
    </p:spTree>
    <p:extLst>
      <p:ext uri="{BB962C8B-B14F-4D97-AF65-F5344CB8AC3E}">
        <p14:creationId xmlns:p14="http://schemas.microsoft.com/office/powerpoint/2010/main" val="2935011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9</a:t>
            </a:fld>
            <a:endParaRPr lang="en-US" altLang="en-US"/>
          </a:p>
        </p:txBody>
      </p:sp>
    </p:spTree>
    <p:extLst>
      <p:ext uri="{BB962C8B-B14F-4D97-AF65-F5344CB8AC3E}">
        <p14:creationId xmlns:p14="http://schemas.microsoft.com/office/powerpoint/2010/main" val="2442845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10</a:t>
            </a:fld>
            <a:endParaRPr lang="en-US" altLang="en-US"/>
          </a:p>
        </p:txBody>
      </p:sp>
    </p:spTree>
    <p:extLst>
      <p:ext uri="{BB962C8B-B14F-4D97-AF65-F5344CB8AC3E}">
        <p14:creationId xmlns:p14="http://schemas.microsoft.com/office/powerpoint/2010/main" val="3525335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11</a:t>
            </a:fld>
            <a:endParaRPr lang="en-US" altLang="en-US"/>
          </a:p>
        </p:txBody>
      </p:sp>
    </p:spTree>
    <p:extLst>
      <p:ext uri="{BB962C8B-B14F-4D97-AF65-F5344CB8AC3E}">
        <p14:creationId xmlns:p14="http://schemas.microsoft.com/office/powerpoint/2010/main" val="3772579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26">
              <a:defRPr/>
            </a:pPr>
            <a:r>
              <a:rPr lang="en-US" altLang="en-US" dirty="0" smtClean="0"/>
              <a:t>Changing the people, or pushing them to "try harder" or "do better" will not result in improved performance. </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12</a:t>
            </a:fld>
            <a:endParaRPr lang="en-US" altLang="en-US"/>
          </a:p>
        </p:txBody>
      </p:sp>
    </p:spTree>
    <p:extLst>
      <p:ext uri="{BB962C8B-B14F-4D97-AF65-F5344CB8AC3E}">
        <p14:creationId xmlns:p14="http://schemas.microsoft.com/office/powerpoint/2010/main" val="102027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13</a:t>
            </a:fld>
            <a:endParaRPr lang="en-US" altLang="en-US"/>
          </a:p>
        </p:txBody>
      </p:sp>
    </p:spTree>
    <p:extLst>
      <p:ext uri="{BB962C8B-B14F-4D97-AF65-F5344CB8AC3E}">
        <p14:creationId xmlns:p14="http://schemas.microsoft.com/office/powerpoint/2010/main" val="2587709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55325" indent="-289513" eaLnBrk="0" hangingPunct="0">
              <a:spcBef>
                <a:spcPct val="30000"/>
              </a:spcBef>
              <a:defRPr sz="1200">
                <a:solidFill>
                  <a:schemeClr val="tx1"/>
                </a:solidFill>
                <a:latin typeface="Arial" pitchFamily="34" charset="0"/>
                <a:ea typeface="ＭＳ Ｐゴシック" pitchFamily="34" charset="-128"/>
              </a:defRPr>
            </a:lvl2pPr>
            <a:lvl3pPr marL="1161289" indent="-231289" eaLnBrk="0" hangingPunct="0">
              <a:spcBef>
                <a:spcPct val="30000"/>
              </a:spcBef>
              <a:defRPr sz="1200">
                <a:solidFill>
                  <a:schemeClr val="tx1"/>
                </a:solidFill>
                <a:latin typeface="Arial" pitchFamily="34" charset="0"/>
                <a:ea typeface="ＭＳ Ｐゴシック" pitchFamily="34" charset="-128"/>
              </a:defRPr>
            </a:lvl3pPr>
            <a:lvl4pPr marL="1627098" indent="-231289" eaLnBrk="0" hangingPunct="0">
              <a:spcBef>
                <a:spcPct val="30000"/>
              </a:spcBef>
              <a:defRPr sz="1200">
                <a:solidFill>
                  <a:schemeClr val="tx1"/>
                </a:solidFill>
                <a:latin typeface="Arial" pitchFamily="34" charset="0"/>
                <a:ea typeface="ＭＳ Ｐゴシック" pitchFamily="34" charset="-128"/>
              </a:defRPr>
            </a:lvl4pPr>
            <a:lvl5pPr marL="2091293" indent="-231289" eaLnBrk="0" hangingPunct="0">
              <a:spcBef>
                <a:spcPct val="30000"/>
              </a:spcBef>
              <a:defRPr sz="1200">
                <a:solidFill>
                  <a:schemeClr val="tx1"/>
                </a:solidFill>
                <a:latin typeface="Arial" pitchFamily="34" charset="0"/>
                <a:ea typeface="ＭＳ Ｐゴシック" pitchFamily="34" charset="-128"/>
              </a:defRPr>
            </a:lvl5pPr>
            <a:lvl6pPr marL="2557102"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3022908"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88719"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954528"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spcBef>
                <a:spcPct val="0"/>
              </a:spcBef>
            </a:pPr>
            <a:fld id="{9A6BC68C-D2CF-43D4-9079-262443CAB0A2}" type="slidenum">
              <a:rPr lang="en-US" altLang="en-US" smtClean="0"/>
              <a:pPr>
                <a:spcBef>
                  <a:spcPct val="0"/>
                </a:spcBef>
              </a:pPr>
              <a:t>14</a:t>
            </a:fld>
            <a:endParaRPr lang="en-US"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Pause - </a:t>
            </a:r>
          </a:p>
          <a:p>
            <a:endParaRPr lang="en-US" altLang="en-US" smtClean="0">
              <a:latin typeface="Arial" pitchFamily="34" charset="0"/>
            </a:endParaRPr>
          </a:p>
          <a:p>
            <a:r>
              <a:rPr lang="en-US" altLang="en-US" smtClean="0">
                <a:latin typeface="Arial" pitchFamily="34" charset="0"/>
              </a:rPr>
              <a:t>Don’t worry – it’s just s sculpture, it’s not really supposed to provide signals to the traffic</a:t>
            </a:r>
          </a:p>
          <a:p>
            <a:endParaRPr lang="en-US" altLang="en-US" smtClean="0">
              <a:latin typeface="Arial" pitchFamily="34" charset="0"/>
            </a:endParaRPr>
          </a:p>
          <a:p>
            <a:r>
              <a:rPr lang="en-US" altLang="en-US" smtClean="0">
                <a:latin typeface="Arial" pitchFamily="34" charset="0"/>
              </a:rPr>
              <a:t>This one  isn’t going to cause error and harm</a:t>
            </a:r>
          </a:p>
        </p:txBody>
      </p:sp>
    </p:spTree>
    <p:extLst>
      <p:ext uri="{BB962C8B-B14F-4D97-AF65-F5344CB8AC3E}">
        <p14:creationId xmlns:p14="http://schemas.microsoft.com/office/powerpoint/2010/main" val="2984055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55325" indent="-289513" eaLnBrk="0" hangingPunct="0">
              <a:spcBef>
                <a:spcPct val="30000"/>
              </a:spcBef>
              <a:defRPr sz="1200">
                <a:solidFill>
                  <a:schemeClr val="tx1"/>
                </a:solidFill>
                <a:latin typeface="Arial" pitchFamily="34" charset="0"/>
                <a:ea typeface="ＭＳ Ｐゴシック" pitchFamily="34" charset="-128"/>
              </a:defRPr>
            </a:lvl2pPr>
            <a:lvl3pPr marL="1161289" indent="-231289" eaLnBrk="0" hangingPunct="0">
              <a:spcBef>
                <a:spcPct val="30000"/>
              </a:spcBef>
              <a:defRPr sz="1200">
                <a:solidFill>
                  <a:schemeClr val="tx1"/>
                </a:solidFill>
                <a:latin typeface="Arial" pitchFamily="34" charset="0"/>
                <a:ea typeface="ＭＳ Ｐゴシック" pitchFamily="34" charset="-128"/>
              </a:defRPr>
            </a:lvl3pPr>
            <a:lvl4pPr marL="1627098" indent="-231289" eaLnBrk="0" hangingPunct="0">
              <a:spcBef>
                <a:spcPct val="30000"/>
              </a:spcBef>
              <a:defRPr sz="1200">
                <a:solidFill>
                  <a:schemeClr val="tx1"/>
                </a:solidFill>
                <a:latin typeface="Arial" pitchFamily="34" charset="0"/>
                <a:ea typeface="ＭＳ Ｐゴシック" pitchFamily="34" charset="-128"/>
              </a:defRPr>
            </a:lvl4pPr>
            <a:lvl5pPr marL="2091293" indent="-231289" eaLnBrk="0" hangingPunct="0">
              <a:spcBef>
                <a:spcPct val="30000"/>
              </a:spcBef>
              <a:defRPr sz="1200">
                <a:solidFill>
                  <a:schemeClr val="tx1"/>
                </a:solidFill>
                <a:latin typeface="Arial" pitchFamily="34" charset="0"/>
                <a:ea typeface="ＭＳ Ｐゴシック" pitchFamily="34" charset="-128"/>
              </a:defRPr>
            </a:lvl5pPr>
            <a:lvl6pPr marL="2557102"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3022908"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88719"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954528" indent="-231289"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spcBef>
                <a:spcPct val="0"/>
              </a:spcBef>
            </a:pPr>
            <a:fld id="{DCE5A703-C0B9-49A9-9349-A36D980EACA3}" type="slidenum">
              <a:rPr lang="en-US" altLang="en-US" smtClean="0"/>
              <a:pPr>
                <a:spcBef>
                  <a:spcPct val="0"/>
                </a:spcBef>
              </a:pPr>
              <a:t>15</a:t>
            </a:fld>
            <a:endParaRPr lang="en-US" alt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Pause</a:t>
            </a:r>
          </a:p>
          <a:p>
            <a:endParaRPr lang="en-US" altLang="en-US" smtClean="0">
              <a:latin typeface="Arial" pitchFamily="34" charset="0"/>
            </a:endParaRPr>
          </a:p>
          <a:p>
            <a:r>
              <a:rPr lang="en-US" altLang="en-US" smtClean="0">
                <a:latin typeface="Arial" pitchFamily="34" charset="0"/>
              </a:rPr>
              <a:t>Bad news – this </a:t>
            </a:r>
            <a:r>
              <a:rPr lang="en-US" altLang="en-US" b="1" smtClean="0">
                <a:latin typeface="Arial" pitchFamily="34" charset="0"/>
              </a:rPr>
              <a:t>is </a:t>
            </a:r>
            <a:r>
              <a:rPr lang="en-US" altLang="en-US" smtClean="0">
                <a:latin typeface="Arial" pitchFamily="34" charset="0"/>
              </a:rPr>
              <a:t>supposed to provide signals to the traffic  in six lanes– </a:t>
            </a:r>
          </a:p>
          <a:p>
            <a:endParaRPr lang="en-US" altLang="en-US" smtClean="0">
              <a:latin typeface="Arial" pitchFamily="34" charset="0"/>
            </a:endParaRPr>
          </a:p>
          <a:p>
            <a:r>
              <a:rPr lang="en-US" altLang="en-US" smtClean="0">
                <a:latin typeface="Arial" pitchFamily="34" charset="0"/>
              </a:rPr>
              <a:t>Complexity here has produced an accident waiting to happen; this is a system design problem </a:t>
            </a:r>
          </a:p>
          <a:p>
            <a:endParaRPr lang="en-US" altLang="en-US" smtClean="0">
              <a:latin typeface="Arial" pitchFamily="34" charset="0"/>
            </a:endParaRPr>
          </a:p>
          <a:p>
            <a:endParaRPr lang="en-US" altLang="en-US" smtClean="0">
              <a:latin typeface="Arial" pitchFamily="34" charset="0"/>
            </a:endParaRPr>
          </a:p>
          <a:p>
            <a:r>
              <a:rPr lang="en-US" altLang="en-US" smtClean="0">
                <a:latin typeface="Arial" pitchFamily="34" charset="0"/>
              </a:rPr>
              <a:t>So those are the two core principles for safety</a:t>
            </a:r>
          </a:p>
          <a:p>
            <a:r>
              <a:rPr lang="en-US" altLang="en-US" smtClean="0">
                <a:latin typeface="Arial" pitchFamily="34" charset="0"/>
              </a:rPr>
              <a:t>	- systems designed for safety and reliability</a:t>
            </a:r>
          </a:p>
          <a:p>
            <a:r>
              <a:rPr lang="en-US" altLang="en-US" smtClean="0">
                <a:latin typeface="Arial" pitchFamily="34" charset="0"/>
              </a:rPr>
              <a:t>	- culture in which people </a:t>
            </a:r>
          </a:p>
          <a:p>
            <a:pPr marL="1106298" lvl="2" indent="-174678">
              <a:buFontTx/>
              <a:buChar char="•"/>
            </a:pPr>
            <a:r>
              <a:rPr lang="en-US" altLang="en-US" smtClean="0">
                <a:latin typeface="Arial" pitchFamily="34" charset="0"/>
              </a:rPr>
              <a:t>	work as a team,</a:t>
            </a:r>
          </a:p>
          <a:p>
            <a:pPr marL="1106298" lvl="2" indent="-174678">
              <a:buFontTx/>
              <a:buChar char="•"/>
            </a:pPr>
            <a:r>
              <a:rPr lang="en-US" altLang="en-US" smtClean="0">
                <a:latin typeface="Arial" pitchFamily="34" charset="0"/>
              </a:rPr>
              <a:t>	listen to each other, </a:t>
            </a:r>
          </a:p>
          <a:p>
            <a:pPr marL="1106298" lvl="2" indent="-174678">
              <a:buFontTx/>
              <a:buChar char="•"/>
            </a:pPr>
            <a:r>
              <a:rPr lang="en-US" altLang="en-US" smtClean="0">
                <a:latin typeface="Arial" pitchFamily="34" charset="0"/>
              </a:rPr>
              <a:t>	and continually learn and improve</a:t>
            </a:r>
          </a:p>
          <a:p>
            <a:pPr marL="1106298" lvl="2" indent="-174678">
              <a:buFontTx/>
              <a:buChar char="•"/>
            </a:pPr>
            <a:endParaRPr lang="en-US" altLang="en-US" smtClean="0">
              <a:latin typeface="Arial" pitchFamily="34" charset="0"/>
            </a:endParaRPr>
          </a:p>
          <a:p>
            <a:r>
              <a:rPr lang="en-US" altLang="en-US" smtClean="0">
                <a:latin typeface="Arial" pitchFamily="34" charset="0"/>
              </a:rPr>
              <a:t>Now- what do we know about how we are doing in healthcare – </a:t>
            </a:r>
          </a:p>
          <a:p>
            <a:r>
              <a:rPr lang="en-US" altLang="en-US" smtClean="0">
                <a:latin typeface="Arial" pitchFamily="34" charset="0"/>
              </a:rPr>
              <a:t>	What does more recent work show about the level of harm?</a:t>
            </a:r>
          </a:p>
          <a:p>
            <a:pPr marL="1106298" lvl="2" indent="-174678">
              <a:buFontTx/>
              <a:buChar char="•"/>
            </a:pPr>
            <a:endParaRPr lang="en-US" altLang="en-US" smtClean="0">
              <a:latin typeface="Arial" pitchFamily="34" charset="0"/>
            </a:endParaRPr>
          </a:p>
        </p:txBody>
      </p:sp>
    </p:spTree>
    <p:extLst>
      <p:ext uri="{BB962C8B-B14F-4D97-AF65-F5344CB8AC3E}">
        <p14:creationId xmlns:p14="http://schemas.microsoft.com/office/powerpoint/2010/main" val="2947751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8096" indent="-291577" eaLnBrk="0" hangingPunct="0">
              <a:defRPr>
                <a:solidFill>
                  <a:schemeClr val="tx1"/>
                </a:solidFill>
                <a:latin typeface="Arial" charset="0"/>
              </a:defRPr>
            </a:lvl2pPr>
            <a:lvl3pPr marL="1166303" indent="-233261" eaLnBrk="0" hangingPunct="0">
              <a:defRPr>
                <a:solidFill>
                  <a:schemeClr val="tx1"/>
                </a:solidFill>
                <a:latin typeface="Arial" charset="0"/>
              </a:defRPr>
            </a:lvl3pPr>
            <a:lvl4pPr marL="1632825" indent="-233261" eaLnBrk="0" hangingPunct="0">
              <a:defRPr>
                <a:solidFill>
                  <a:schemeClr val="tx1"/>
                </a:solidFill>
                <a:latin typeface="Arial" charset="0"/>
              </a:defRPr>
            </a:lvl4pPr>
            <a:lvl5pPr marL="2099347" indent="-233261" eaLnBrk="0" hangingPunct="0">
              <a:defRPr>
                <a:solidFill>
                  <a:schemeClr val="tx1"/>
                </a:solidFill>
                <a:latin typeface="Arial" charset="0"/>
              </a:defRPr>
            </a:lvl5pPr>
            <a:lvl6pPr marL="2565870" indent="-233261" eaLnBrk="0" fontAlgn="base" hangingPunct="0">
              <a:spcBef>
                <a:spcPct val="0"/>
              </a:spcBef>
              <a:spcAft>
                <a:spcPct val="0"/>
              </a:spcAft>
              <a:defRPr>
                <a:solidFill>
                  <a:schemeClr val="tx1"/>
                </a:solidFill>
                <a:latin typeface="Arial" charset="0"/>
              </a:defRPr>
            </a:lvl6pPr>
            <a:lvl7pPr marL="3032389" indent="-233261" eaLnBrk="0" fontAlgn="base" hangingPunct="0">
              <a:spcBef>
                <a:spcPct val="0"/>
              </a:spcBef>
              <a:spcAft>
                <a:spcPct val="0"/>
              </a:spcAft>
              <a:defRPr>
                <a:solidFill>
                  <a:schemeClr val="tx1"/>
                </a:solidFill>
                <a:latin typeface="Arial" charset="0"/>
              </a:defRPr>
            </a:lvl7pPr>
            <a:lvl8pPr marL="3498911" indent="-233261" eaLnBrk="0" fontAlgn="base" hangingPunct="0">
              <a:spcBef>
                <a:spcPct val="0"/>
              </a:spcBef>
              <a:spcAft>
                <a:spcPct val="0"/>
              </a:spcAft>
              <a:defRPr>
                <a:solidFill>
                  <a:schemeClr val="tx1"/>
                </a:solidFill>
                <a:latin typeface="Arial" charset="0"/>
              </a:defRPr>
            </a:lvl8pPr>
            <a:lvl9pPr marL="3965432" indent="-233261" eaLnBrk="0" fontAlgn="base" hangingPunct="0">
              <a:spcBef>
                <a:spcPct val="0"/>
              </a:spcBef>
              <a:spcAft>
                <a:spcPct val="0"/>
              </a:spcAft>
              <a:defRPr>
                <a:solidFill>
                  <a:schemeClr val="tx1"/>
                </a:solidFill>
                <a:latin typeface="Arial" charset="0"/>
              </a:defRPr>
            </a:lvl9pPr>
          </a:lstStyle>
          <a:p>
            <a:pPr eaLnBrk="1" hangingPunct="1"/>
            <a:fld id="{2B5311BF-60D0-46EE-9609-02913FBD884E}" type="slidenum">
              <a:rPr lang="en-US" altLang="en-US" smtClean="0"/>
              <a:pPr eaLnBrk="1" hangingPunct="1"/>
              <a:t>16</a:t>
            </a:fld>
            <a:endParaRPr lang="en-US"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Person Model: This is the traditional approach to human error that "names, blames, and shames" an individual(s) as "causing" the accident. The underlying assumption is that mistakes and errors are the result of negligence, inattention, carelessness, lack of skill or knowledge, lack or motivation or one of a host of other faulty, negative mental processes. This model uses fear and discipline to attempt to improve safety. The person model considers errors as a "moral" issue that "bad things happen to bad people."* </a:t>
            </a:r>
          </a:p>
          <a:p>
            <a:pPr eaLnBrk="1" hangingPunct="1"/>
            <a:endParaRPr lang="en-US" altLang="en-US" smtClean="0"/>
          </a:p>
        </p:txBody>
      </p:sp>
    </p:spTree>
    <p:extLst>
      <p:ext uri="{BB962C8B-B14F-4D97-AF65-F5344CB8AC3E}">
        <p14:creationId xmlns:p14="http://schemas.microsoft.com/office/powerpoint/2010/main" val="4208110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17</a:t>
            </a:fld>
            <a:endParaRPr lang="en-US" altLang="en-US"/>
          </a:p>
        </p:txBody>
      </p:sp>
    </p:spTree>
    <p:extLst>
      <p:ext uri="{BB962C8B-B14F-4D97-AF65-F5344CB8AC3E}">
        <p14:creationId xmlns:p14="http://schemas.microsoft.com/office/powerpoint/2010/main" val="448796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18</a:t>
            </a:fld>
            <a:endParaRPr lang="en-US" altLang="en-US"/>
          </a:p>
        </p:txBody>
      </p:sp>
    </p:spTree>
    <p:extLst>
      <p:ext uri="{BB962C8B-B14F-4D97-AF65-F5344CB8AC3E}">
        <p14:creationId xmlns:p14="http://schemas.microsoft.com/office/powerpoint/2010/main" val="982509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19</a:t>
            </a:fld>
            <a:endParaRPr lang="en-US" altLang="en-US"/>
          </a:p>
        </p:txBody>
      </p:sp>
    </p:spTree>
    <p:extLst>
      <p:ext uri="{BB962C8B-B14F-4D97-AF65-F5344CB8AC3E}">
        <p14:creationId xmlns:p14="http://schemas.microsoft.com/office/powerpoint/2010/main" val="871355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20</a:t>
            </a:fld>
            <a:endParaRPr lang="en-US" altLang="en-US"/>
          </a:p>
        </p:txBody>
      </p:sp>
    </p:spTree>
    <p:extLst>
      <p:ext uri="{BB962C8B-B14F-4D97-AF65-F5344CB8AC3E}">
        <p14:creationId xmlns:p14="http://schemas.microsoft.com/office/powerpoint/2010/main" val="3418928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most important aspects of </a:t>
            </a:r>
            <a:r>
              <a:rPr lang="en-US" dirty="0" smtClean="0"/>
              <a:t>safety</a:t>
            </a:r>
            <a:r>
              <a:rPr lang="en-US" baseline="0" dirty="0" smtClean="0"/>
              <a:t> culture comprises the human elements (as above) not just improvements in methods or technology</a:t>
            </a:r>
            <a:endParaRPr lang="en-US" dirty="0"/>
          </a:p>
        </p:txBody>
      </p:sp>
      <p:sp>
        <p:nvSpPr>
          <p:cNvPr id="4" name="Slide Number Placeholder 3"/>
          <p:cNvSpPr>
            <a:spLocks noGrp="1"/>
          </p:cNvSpPr>
          <p:nvPr>
            <p:ph type="sldNum" sz="quarter" idx="10"/>
          </p:nvPr>
        </p:nvSpPr>
        <p:spPr/>
        <p:txBody>
          <a:bodyPr/>
          <a:lstStyle/>
          <a:p>
            <a:fld id="{A133942C-5BAA-4371-90D8-12A6CEE7BFDB}" type="slidenum">
              <a:rPr lang="en-US" smtClean="0"/>
              <a:t>21</a:t>
            </a:fld>
            <a:endParaRPr lang="en-US"/>
          </a:p>
        </p:txBody>
      </p:sp>
    </p:spTree>
    <p:extLst>
      <p:ext uri="{BB962C8B-B14F-4D97-AF65-F5344CB8AC3E}">
        <p14:creationId xmlns:p14="http://schemas.microsoft.com/office/powerpoint/2010/main" val="2927634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22</a:t>
            </a:fld>
            <a:endParaRPr lang="en-US" altLang="en-US"/>
          </a:p>
        </p:txBody>
      </p:sp>
    </p:spTree>
    <p:extLst>
      <p:ext uri="{BB962C8B-B14F-4D97-AF65-F5344CB8AC3E}">
        <p14:creationId xmlns:p14="http://schemas.microsoft.com/office/powerpoint/2010/main" val="4088522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are</a:t>
            </a:r>
            <a:r>
              <a:rPr lang="en-US" baseline="0" dirty="0" smtClean="0"/>
              <a:t> a variety of techniques or ways to think about improving the safety culture in your practice. Something may strike a chord others may not seem to be applicable. The importance here is not to determine the one “right” way of improving the safety culture but to get you thinking about what would be the best way to start changing things in your practice.</a:t>
            </a:r>
            <a:endParaRPr lang="en-US" dirty="0"/>
          </a:p>
        </p:txBody>
      </p:sp>
      <p:sp>
        <p:nvSpPr>
          <p:cNvPr id="4" name="Slide Number Placeholder 3"/>
          <p:cNvSpPr>
            <a:spLocks noGrp="1"/>
          </p:cNvSpPr>
          <p:nvPr>
            <p:ph type="sldNum" sz="quarter" idx="10"/>
          </p:nvPr>
        </p:nvSpPr>
        <p:spPr/>
        <p:txBody>
          <a:bodyPr/>
          <a:lstStyle/>
          <a:p>
            <a:fld id="{A133942C-5BAA-4371-90D8-12A6CEE7BFDB}" type="slidenum">
              <a:rPr lang="en-US" smtClean="0"/>
              <a:t>23</a:t>
            </a:fld>
            <a:endParaRPr lang="en-US"/>
          </a:p>
        </p:txBody>
      </p:sp>
    </p:spTree>
    <p:extLst>
      <p:ext uri="{BB962C8B-B14F-4D97-AF65-F5344CB8AC3E}">
        <p14:creationId xmlns:p14="http://schemas.microsoft.com/office/powerpoint/2010/main" val="2044282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24</a:t>
            </a:fld>
            <a:endParaRPr lang="en-US" altLang="en-US"/>
          </a:p>
        </p:txBody>
      </p:sp>
    </p:spTree>
    <p:extLst>
      <p:ext uri="{BB962C8B-B14F-4D97-AF65-F5344CB8AC3E}">
        <p14:creationId xmlns:p14="http://schemas.microsoft.com/office/powerpoint/2010/main" val="4085177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25</a:t>
            </a:fld>
            <a:endParaRPr lang="en-US" altLang="en-US"/>
          </a:p>
        </p:txBody>
      </p:sp>
    </p:spTree>
    <p:extLst>
      <p:ext uri="{BB962C8B-B14F-4D97-AF65-F5344CB8AC3E}">
        <p14:creationId xmlns:p14="http://schemas.microsoft.com/office/powerpoint/2010/main" val="3224675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26</a:t>
            </a:fld>
            <a:endParaRPr lang="en-US" altLang="en-US"/>
          </a:p>
        </p:txBody>
      </p:sp>
    </p:spTree>
    <p:extLst>
      <p:ext uri="{BB962C8B-B14F-4D97-AF65-F5344CB8AC3E}">
        <p14:creationId xmlns:p14="http://schemas.microsoft.com/office/powerpoint/2010/main" val="4214672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27</a:t>
            </a:fld>
            <a:endParaRPr lang="en-US" altLang="en-US"/>
          </a:p>
        </p:txBody>
      </p:sp>
    </p:spTree>
    <p:extLst>
      <p:ext uri="{BB962C8B-B14F-4D97-AF65-F5344CB8AC3E}">
        <p14:creationId xmlns:p14="http://schemas.microsoft.com/office/powerpoint/2010/main" val="36139201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400" dirty="0"/>
              <a:t>Practice managers/staff - often dealing with familiar risks </a:t>
            </a:r>
            <a:endParaRPr lang="en-US" sz="2800" dirty="0"/>
          </a:p>
          <a:p>
            <a:pPr lvl="1"/>
            <a:r>
              <a:rPr lang="en-US" sz="2400" dirty="0"/>
              <a:t>that problem that just keeps popping up.  </a:t>
            </a:r>
          </a:p>
          <a:p>
            <a:pPr lvl="1"/>
            <a:r>
              <a:rPr lang="en-US" sz="2400" dirty="0"/>
              <a:t>you figure out how to deal with it </a:t>
            </a:r>
            <a:r>
              <a:rPr lang="en-US" sz="2400" u="sng" dirty="0"/>
              <a:t>each</a:t>
            </a:r>
            <a:r>
              <a:rPr lang="en-US" sz="2400" dirty="0"/>
              <a:t> time.  And then again the </a:t>
            </a:r>
            <a:r>
              <a:rPr lang="en-US" sz="2400" u="sng" dirty="0"/>
              <a:t>next</a:t>
            </a:r>
            <a:r>
              <a:rPr lang="en-US" sz="2400" dirty="0"/>
              <a:t> time and the </a:t>
            </a:r>
            <a:r>
              <a:rPr lang="en-US" sz="2400" u="sng" dirty="0"/>
              <a:t>next</a:t>
            </a:r>
            <a:r>
              <a:rPr lang="en-US" sz="2400" dirty="0"/>
              <a:t> times.  </a:t>
            </a:r>
          </a:p>
          <a:p>
            <a:pPr lvl="0">
              <a:buFont typeface="Wingdings" panose="05000000000000000000" pitchFamily="2" charset="2"/>
              <a:buChar char="§"/>
            </a:pPr>
            <a:r>
              <a:rPr lang="en-US" sz="2400" dirty="0"/>
              <a:t>Sometimes feel stuck - “what are you going to do?”  </a:t>
            </a:r>
          </a:p>
          <a:p>
            <a:pPr lvl="0">
              <a:buFont typeface="Wingdings" panose="05000000000000000000" pitchFamily="2" charset="2"/>
              <a:buChar char="§"/>
            </a:pPr>
            <a:r>
              <a:rPr lang="en-US" sz="2400" dirty="0"/>
              <a:t>Feel “helpless” but we don’t want anyone to get hurt so we just fix it again.</a:t>
            </a:r>
          </a:p>
          <a:p>
            <a:pPr lvl="0"/>
            <a:r>
              <a:rPr lang="en-US" dirty="0"/>
              <a:t>This project is about giving you the improvement skills and the confidence to stop putting out fires and, instead, fix the problem once and for all!   </a:t>
            </a:r>
          </a:p>
          <a:p>
            <a:pPr lvl="0"/>
            <a:r>
              <a:rPr lang="en-US" dirty="0"/>
              <a:t>If you can clearly state what the problem is and set an improvement aim, then you and your team can identify some changes that might fix the problem, test those changes, measure outcomes, and implement changes that work.</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28</a:t>
            </a:fld>
            <a:endParaRPr lang="en-US" altLang="en-US"/>
          </a:p>
        </p:txBody>
      </p:sp>
    </p:spTree>
    <p:extLst>
      <p:ext uri="{BB962C8B-B14F-4D97-AF65-F5344CB8AC3E}">
        <p14:creationId xmlns:p14="http://schemas.microsoft.com/office/powerpoint/2010/main" val="1908776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anose="05000000000000000000" pitchFamily="2" charset="2"/>
              <a:buChar char="§"/>
            </a:pPr>
            <a:r>
              <a:rPr lang="en-US" dirty="0"/>
              <a:t>But…. how do we maximize our own safety awareness? </a:t>
            </a:r>
          </a:p>
          <a:p>
            <a:pPr lvl="0">
              <a:buFont typeface="Wingdings" panose="05000000000000000000" pitchFamily="2" charset="2"/>
              <a:buChar char="§"/>
            </a:pPr>
            <a:r>
              <a:rPr lang="en-US" dirty="0"/>
              <a:t>….our ability to identify other risk, right in front of us? </a:t>
            </a:r>
            <a:endParaRPr lang="en-US" dirty="0" smtClean="0"/>
          </a:p>
          <a:p>
            <a:pPr lvl="0">
              <a:buFont typeface="Wingdings" panose="05000000000000000000" pitchFamily="2" charset="2"/>
              <a:buChar char="§"/>
            </a:pPr>
            <a:endParaRPr lang="en-US" dirty="0" smtClean="0"/>
          </a:p>
          <a:p>
            <a:pPr lvl="0"/>
            <a:r>
              <a:rPr lang="en-US" sz="2900" dirty="0"/>
              <a:t>One way is to look at “Near Misses” – one of those problems could have cause harm but someone – “our hero” – did something to stop it from happening – protecting the patient </a:t>
            </a:r>
          </a:p>
          <a:p>
            <a:pPr lvl="0"/>
            <a:r>
              <a:rPr lang="en-US" sz="2900" dirty="0"/>
              <a:t>“Near Misses” are scary and show our vulnerability </a:t>
            </a:r>
            <a:r>
              <a:rPr lang="en-US" sz="2900" u="sng" dirty="0"/>
              <a:t>but they are valuable learning opportunities</a:t>
            </a:r>
          </a:p>
          <a:p>
            <a:pPr lvl="1">
              <a:buFont typeface="Wingdings" panose="05000000000000000000" pitchFamily="2" charset="2"/>
              <a:buChar char="Ø"/>
            </a:pPr>
            <a:r>
              <a:rPr lang="en-US" sz="2400" dirty="0"/>
              <a:t> Unraveling what led to a “Near-Miss” let’s us do something permanent about it</a:t>
            </a:r>
          </a:p>
          <a:p>
            <a:pPr lvl="1">
              <a:buFont typeface="Wingdings" panose="05000000000000000000" pitchFamily="2" charset="2"/>
              <a:buChar char="Ø"/>
            </a:pPr>
            <a:r>
              <a:rPr lang="en-US" sz="2400" dirty="0"/>
              <a:t> No need for a hero – just a reliable process</a:t>
            </a:r>
            <a:endParaRPr lang="en-US" dirty="0" smtClean="0"/>
          </a:p>
          <a:p>
            <a:pPr lvl="0">
              <a:buFont typeface="Wingdings" panose="05000000000000000000" pitchFamily="2" charset="2"/>
              <a:buChar char="§"/>
            </a:pPr>
            <a:endParaRPr lang="en-US" dirty="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29</a:t>
            </a:fld>
            <a:endParaRPr lang="en-US" altLang="en-US"/>
          </a:p>
        </p:txBody>
      </p:sp>
    </p:spTree>
    <p:extLst>
      <p:ext uri="{BB962C8B-B14F-4D97-AF65-F5344CB8AC3E}">
        <p14:creationId xmlns:p14="http://schemas.microsoft.com/office/powerpoint/2010/main" val="2486151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30</a:t>
            </a:fld>
            <a:endParaRPr lang="en-US" altLang="en-US"/>
          </a:p>
        </p:txBody>
      </p:sp>
    </p:spTree>
    <p:extLst>
      <p:ext uri="{BB962C8B-B14F-4D97-AF65-F5344CB8AC3E}">
        <p14:creationId xmlns:p14="http://schemas.microsoft.com/office/powerpoint/2010/main" val="2526946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patients to bring their experiences to your attention</a:t>
            </a:r>
          </a:p>
          <a:p>
            <a:r>
              <a:rPr lang="en-US" dirty="0"/>
              <a:t>Follow up with patients that report problems or confusion – find out what is confusing them</a:t>
            </a:r>
          </a:p>
          <a:p>
            <a:r>
              <a:rPr lang="en-US" dirty="0"/>
              <a:t>Ask staff – every day- at each staff meeting or huddle – if there are things they are concerned about</a:t>
            </a:r>
          </a:p>
          <a:p>
            <a:r>
              <a:rPr lang="en-US" dirty="0"/>
              <a:t>Keep a “glitch list” – things to work on</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31</a:t>
            </a:fld>
            <a:endParaRPr lang="en-US" altLang="en-US"/>
          </a:p>
        </p:txBody>
      </p:sp>
    </p:spTree>
    <p:extLst>
      <p:ext uri="{BB962C8B-B14F-4D97-AF65-F5344CB8AC3E}">
        <p14:creationId xmlns:p14="http://schemas.microsoft.com/office/powerpoint/2010/main" val="3551537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EPIC conversion </a:t>
            </a:r>
          </a:p>
          <a:p>
            <a:r>
              <a:rPr lang="en-US" dirty="0" smtClean="0"/>
              <a:t>Make sure that Communication</a:t>
            </a:r>
            <a:r>
              <a:rPr lang="en-US" baseline="0" dirty="0" smtClean="0"/>
              <a:t> is identified</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32</a:t>
            </a:fld>
            <a:endParaRPr lang="en-US" altLang="en-US"/>
          </a:p>
        </p:txBody>
      </p:sp>
    </p:spTree>
    <p:extLst>
      <p:ext uri="{BB962C8B-B14F-4D97-AF65-F5344CB8AC3E}">
        <p14:creationId xmlns:p14="http://schemas.microsoft.com/office/powerpoint/2010/main" val="4053410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33</a:t>
            </a:fld>
            <a:endParaRPr lang="en-US" altLang="en-US"/>
          </a:p>
        </p:txBody>
      </p:sp>
    </p:spTree>
    <p:extLst>
      <p:ext uri="{BB962C8B-B14F-4D97-AF65-F5344CB8AC3E}">
        <p14:creationId xmlns:p14="http://schemas.microsoft.com/office/powerpoint/2010/main" val="2168248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34</a:t>
            </a:fld>
            <a:endParaRPr lang="en-US" altLang="en-US"/>
          </a:p>
        </p:txBody>
      </p:sp>
    </p:spTree>
    <p:extLst>
      <p:ext uri="{BB962C8B-B14F-4D97-AF65-F5344CB8AC3E}">
        <p14:creationId xmlns:p14="http://schemas.microsoft.com/office/powerpoint/2010/main" val="3060702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a:lnSpc>
                <a:spcPct val="115000"/>
              </a:lnSpc>
              <a:spcBef>
                <a:spcPts val="0"/>
              </a:spcBef>
              <a:spcAft>
                <a:spcPts val="0"/>
              </a:spcAft>
              <a:buFont typeface="Calibri" panose="020F0502020204030204" pitchFamily="34" charset="0"/>
              <a:buChar char="-"/>
            </a:pPr>
            <a:r>
              <a:rPr lang="en-US" dirty="0">
                <a:ea typeface="Calibri" panose="020F0502020204030204" pitchFamily="34" charset="0"/>
                <a:cs typeface="Times New Roman" panose="02020603050405020304" pitchFamily="18" charset="0"/>
              </a:rPr>
              <a:t>Interrupting the patient  and not hearing all the symptoms, leads to wrong diagnosis (Osler)</a:t>
            </a:r>
          </a:p>
          <a:p>
            <a:pPr marL="349415" indent="-349415">
              <a:lnSpc>
                <a:spcPct val="115000"/>
              </a:lnSpc>
              <a:spcBef>
                <a:spcPts val="0"/>
              </a:spcBef>
              <a:spcAft>
                <a:spcPts val="0"/>
              </a:spcAft>
              <a:buFont typeface="Calibri" panose="020F0502020204030204" pitchFamily="34" charset="0"/>
              <a:buChar char="-"/>
            </a:pPr>
            <a:r>
              <a:rPr lang="en-US" dirty="0">
                <a:ea typeface="Calibri" panose="020F0502020204030204" pitchFamily="34" charset="0"/>
                <a:cs typeface="Times New Roman" panose="02020603050405020304" pitchFamily="18" charset="0"/>
              </a:rPr>
              <a:t>Not asking about concerns with the treatment plan, patient does not follow through </a:t>
            </a:r>
          </a:p>
          <a:p>
            <a:pPr marL="349415" indent="-349415">
              <a:lnSpc>
                <a:spcPct val="115000"/>
              </a:lnSpc>
              <a:spcBef>
                <a:spcPts val="0"/>
              </a:spcBef>
              <a:spcAft>
                <a:spcPts val="0"/>
              </a:spcAft>
              <a:buFont typeface="Calibri" panose="020F0502020204030204" pitchFamily="34" charset="0"/>
              <a:buChar char="-"/>
            </a:pPr>
            <a:r>
              <a:rPr lang="en-US" dirty="0">
                <a:ea typeface="Calibri" panose="020F0502020204030204" pitchFamily="34" charset="0"/>
                <a:cs typeface="Times New Roman" panose="02020603050405020304" pitchFamily="18" charset="0"/>
              </a:rPr>
              <a:t>Not assuring correct understanding of instructions – unclear explanation, or just asking “ do you have any questions”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9415" indent="-349415">
              <a:lnSpc>
                <a:spcPct val="115000"/>
              </a:lnSpc>
              <a:spcBef>
                <a:spcPts val="0"/>
              </a:spcBef>
              <a:spcAft>
                <a:spcPts val="0"/>
              </a:spcAft>
              <a:buFont typeface="Calibri" panose="020F0502020204030204" pitchFamily="34" charset="0"/>
              <a:buChar char="-"/>
            </a:pPr>
            <a:r>
              <a:rPr lang="en-US" dirty="0">
                <a:ea typeface="Calibri" panose="020F0502020204030204" pitchFamily="34" charset="0"/>
                <a:cs typeface="Times New Roman" panose="02020603050405020304" pitchFamily="18" charset="0"/>
              </a:rPr>
              <a:t>Not acknowledging uncertainty about diagnosis and explain the expected outcome and need for the patient to call and let the office know</a:t>
            </a:r>
          </a:p>
          <a:p>
            <a:pPr marL="349415" indent="-349415">
              <a:lnSpc>
                <a:spcPct val="115000"/>
              </a:lnSpc>
              <a:spcBef>
                <a:spcPts val="0"/>
              </a:spcBef>
              <a:spcAft>
                <a:spcPts val="0"/>
              </a:spcAft>
              <a:buFont typeface="Calibri" panose="020F0502020204030204" pitchFamily="34" charset="0"/>
              <a:buChar char="-"/>
            </a:pPr>
            <a:r>
              <a:rPr lang="en-US" dirty="0">
                <a:ea typeface="Calibri" panose="020F0502020204030204" pitchFamily="34" charset="0"/>
                <a:cs typeface="Times New Roman" panose="02020603050405020304" pitchFamily="18" charset="0"/>
              </a:rPr>
              <a:t>Incomplete communication about danger signs to watch for with new medications, what to do</a:t>
            </a:r>
          </a:p>
          <a:p>
            <a:pPr marL="349415" indent="-349415">
              <a:lnSpc>
                <a:spcPct val="115000"/>
              </a:lnSpc>
              <a:spcBef>
                <a:spcPts val="0"/>
              </a:spcBef>
              <a:spcAft>
                <a:spcPts val="0"/>
              </a:spcAft>
              <a:buFont typeface="Calibri" panose="020F0502020204030204" pitchFamily="34" charset="0"/>
              <a:buChar char="-"/>
            </a:pPr>
            <a:r>
              <a:rPr lang="en-US" dirty="0">
                <a:ea typeface="Calibri" panose="020F0502020204030204" pitchFamily="34" charset="0"/>
                <a:cs typeface="Times New Roman" panose="02020603050405020304" pitchFamily="18" charset="0"/>
              </a:rPr>
              <a:t>Didn’t check to see that all health issues were raised and discussed, left a problem unaddressed</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35</a:t>
            </a:fld>
            <a:endParaRPr lang="en-US" altLang="en-US"/>
          </a:p>
        </p:txBody>
      </p:sp>
    </p:spTree>
    <p:extLst>
      <p:ext uri="{BB962C8B-B14F-4D97-AF65-F5344CB8AC3E}">
        <p14:creationId xmlns:p14="http://schemas.microsoft.com/office/powerpoint/2010/main" val="12020747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36</a:t>
            </a:fld>
            <a:endParaRPr lang="en-US" altLang="en-US"/>
          </a:p>
        </p:txBody>
      </p:sp>
    </p:spTree>
    <p:extLst>
      <p:ext uri="{BB962C8B-B14F-4D97-AF65-F5344CB8AC3E}">
        <p14:creationId xmlns:p14="http://schemas.microsoft.com/office/powerpoint/2010/main" val="693106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37</a:t>
            </a:fld>
            <a:endParaRPr lang="en-US" altLang="en-US"/>
          </a:p>
        </p:txBody>
      </p:sp>
    </p:spTree>
    <p:extLst>
      <p:ext uri="{BB962C8B-B14F-4D97-AF65-F5344CB8AC3E}">
        <p14:creationId xmlns:p14="http://schemas.microsoft.com/office/powerpoint/2010/main" val="32310598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38</a:t>
            </a:fld>
            <a:endParaRPr lang="en-US" altLang="en-US"/>
          </a:p>
        </p:txBody>
      </p:sp>
    </p:spTree>
    <p:extLst>
      <p:ext uri="{BB962C8B-B14F-4D97-AF65-F5344CB8AC3E}">
        <p14:creationId xmlns:p14="http://schemas.microsoft.com/office/powerpoint/2010/main" val="14248420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39</a:t>
            </a:fld>
            <a:endParaRPr lang="en-US" altLang="en-US"/>
          </a:p>
        </p:txBody>
      </p:sp>
    </p:spTree>
    <p:extLst>
      <p:ext uri="{BB962C8B-B14F-4D97-AF65-F5344CB8AC3E}">
        <p14:creationId xmlns:p14="http://schemas.microsoft.com/office/powerpoint/2010/main" val="911212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40</a:t>
            </a:fld>
            <a:endParaRPr lang="en-US" altLang="en-US"/>
          </a:p>
        </p:txBody>
      </p:sp>
    </p:spTree>
    <p:extLst>
      <p:ext uri="{BB962C8B-B14F-4D97-AF65-F5344CB8AC3E}">
        <p14:creationId xmlns:p14="http://schemas.microsoft.com/office/powerpoint/2010/main" val="4875359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41</a:t>
            </a:fld>
            <a:endParaRPr lang="en-US" altLang="en-US"/>
          </a:p>
        </p:txBody>
      </p:sp>
    </p:spTree>
    <p:extLst>
      <p:ext uri="{BB962C8B-B14F-4D97-AF65-F5344CB8AC3E}">
        <p14:creationId xmlns:p14="http://schemas.microsoft.com/office/powerpoint/2010/main" val="5156776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42</a:t>
            </a:fld>
            <a:endParaRPr lang="en-US" altLang="en-US"/>
          </a:p>
        </p:txBody>
      </p:sp>
    </p:spTree>
    <p:extLst>
      <p:ext uri="{BB962C8B-B14F-4D97-AF65-F5344CB8AC3E}">
        <p14:creationId xmlns:p14="http://schemas.microsoft.com/office/powerpoint/2010/main" val="2695542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43</a:t>
            </a:fld>
            <a:endParaRPr lang="en-US" altLang="en-US"/>
          </a:p>
        </p:txBody>
      </p:sp>
    </p:spTree>
    <p:extLst>
      <p:ext uri="{BB962C8B-B14F-4D97-AF65-F5344CB8AC3E}">
        <p14:creationId xmlns:p14="http://schemas.microsoft.com/office/powerpoint/2010/main" val="6554888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44</a:t>
            </a:fld>
            <a:endParaRPr lang="en-US" altLang="en-US"/>
          </a:p>
        </p:txBody>
      </p:sp>
    </p:spTree>
    <p:extLst>
      <p:ext uri="{BB962C8B-B14F-4D97-AF65-F5344CB8AC3E}">
        <p14:creationId xmlns:p14="http://schemas.microsoft.com/office/powerpoint/2010/main" val="13423949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45</a:t>
            </a:fld>
            <a:endParaRPr lang="en-US" altLang="en-US"/>
          </a:p>
        </p:txBody>
      </p:sp>
    </p:spTree>
    <p:extLst>
      <p:ext uri="{BB962C8B-B14F-4D97-AF65-F5344CB8AC3E}">
        <p14:creationId xmlns:p14="http://schemas.microsoft.com/office/powerpoint/2010/main" val="16234586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46</a:t>
            </a:fld>
            <a:endParaRPr lang="en-US" altLang="en-US"/>
          </a:p>
        </p:txBody>
      </p:sp>
    </p:spTree>
    <p:extLst>
      <p:ext uri="{BB962C8B-B14F-4D97-AF65-F5344CB8AC3E}">
        <p14:creationId xmlns:p14="http://schemas.microsoft.com/office/powerpoint/2010/main" val="5116605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47</a:t>
            </a:fld>
            <a:endParaRPr lang="en-US" altLang="en-US"/>
          </a:p>
        </p:txBody>
      </p:sp>
    </p:spTree>
    <p:extLst>
      <p:ext uri="{BB962C8B-B14F-4D97-AF65-F5344CB8AC3E}">
        <p14:creationId xmlns:p14="http://schemas.microsoft.com/office/powerpoint/2010/main" val="28710333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48</a:t>
            </a:fld>
            <a:endParaRPr lang="en-US" altLang="en-US"/>
          </a:p>
        </p:txBody>
      </p:sp>
    </p:spTree>
    <p:extLst>
      <p:ext uri="{BB962C8B-B14F-4D97-AF65-F5344CB8AC3E}">
        <p14:creationId xmlns:p14="http://schemas.microsoft.com/office/powerpoint/2010/main" val="994147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49</a:t>
            </a:fld>
            <a:endParaRPr lang="en-US" altLang="en-US"/>
          </a:p>
        </p:txBody>
      </p:sp>
    </p:spTree>
    <p:extLst>
      <p:ext uri="{BB962C8B-B14F-4D97-AF65-F5344CB8AC3E}">
        <p14:creationId xmlns:p14="http://schemas.microsoft.com/office/powerpoint/2010/main" val="16787315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50</a:t>
            </a:fld>
            <a:endParaRPr lang="en-US" altLang="en-US"/>
          </a:p>
        </p:txBody>
      </p:sp>
    </p:spTree>
    <p:extLst>
      <p:ext uri="{BB962C8B-B14F-4D97-AF65-F5344CB8AC3E}">
        <p14:creationId xmlns:p14="http://schemas.microsoft.com/office/powerpoint/2010/main" val="11266398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most important aspects of </a:t>
            </a:r>
            <a:r>
              <a:rPr lang="en-US" dirty="0" smtClean="0"/>
              <a:t>safety</a:t>
            </a:r>
            <a:r>
              <a:rPr lang="en-US" baseline="0" dirty="0" smtClean="0"/>
              <a:t> culture comprises the human elements (as above) not just improvements in methods or technology</a:t>
            </a:r>
            <a:endParaRPr lang="en-US" dirty="0"/>
          </a:p>
        </p:txBody>
      </p:sp>
      <p:sp>
        <p:nvSpPr>
          <p:cNvPr id="4" name="Slide Number Placeholder 3"/>
          <p:cNvSpPr>
            <a:spLocks noGrp="1"/>
          </p:cNvSpPr>
          <p:nvPr>
            <p:ph type="sldNum" sz="quarter" idx="10"/>
          </p:nvPr>
        </p:nvSpPr>
        <p:spPr/>
        <p:txBody>
          <a:bodyPr/>
          <a:lstStyle/>
          <a:p>
            <a:fld id="{A133942C-5BAA-4371-90D8-12A6CEE7BFDB}" type="slidenum">
              <a:rPr lang="en-US" smtClean="0"/>
              <a:t>51</a:t>
            </a:fld>
            <a:endParaRPr lang="en-US"/>
          </a:p>
        </p:txBody>
      </p:sp>
    </p:spTree>
    <p:extLst>
      <p:ext uri="{BB962C8B-B14F-4D97-AF65-F5344CB8AC3E}">
        <p14:creationId xmlns:p14="http://schemas.microsoft.com/office/powerpoint/2010/main" val="35296516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52</a:t>
            </a:fld>
            <a:endParaRPr lang="en-US" altLang="en-US"/>
          </a:p>
        </p:txBody>
      </p:sp>
    </p:spTree>
    <p:extLst>
      <p:ext uri="{BB962C8B-B14F-4D97-AF65-F5344CB8AC3E}">
        <p14:creationId xmlns:p14="http://schemas.microsoft.com/office/powerpoint/2010/main" val="40050654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53</a:t>
            </a:fld>
            <a:endParaRPr lang="en-US" altLang="en-US"/>
          </a:p>
        </p:txBody>
      </p:sp>
    </p:spTree>
    <p:extLst>
      <p:ext uri="{BB962C8B-B14F-4D97-AF65-F5344CB8AC3E}">
        <p14:creationId xmlns:p14="http://schemas.microsoft.com/office/powerpoint/2010/main" val="13604082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54</a:t>
            </a:fld>
            <a:endParaRPr lang="en-US" altLang="en-US"/>
          </a:p>
        </p:txBody>
      </p:sp>
    </p:spTree>
    <p:extLst>
      <p:ext uri="{BB962C8B-B14F-4D97-AF65-F5344CB8AC3E}">
        <p14:creationId xmlns:p14="http://schemas.microsoft.com/office/powerpoint/2010/main" val="9138358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55</a:t>
            </a:fld>
            <a:endParaRPr lang="en-US" altLang="en-US"/>
          </a:p>
        </p:txBody>
      </p:sp>
    </p:spTree>
    <p:extLst>
      <p:ext uri="{BB962C8B-B14F-4D97-AF65-F5344CB8AC3E}">
        <p14:creationId xmlns:p14="http://schemas.microsoft.com/office/powerpoint/2010/main" val="12722193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56</a:t>
            </a:fld>
            <a:endParaRPr lang="en-US" altLang="en-US"/>
          </a:p>
        </p:txBody>
      </p:sp>
    </p:spTree>
    <p:extLst>
      <p:ext uri="{BB962C8B-B14F-4D97-AF65-F5344CB8AC3E}">
        <p14:creationId xmlns:p14="http://schemas.microsoft.com/office/powerpoint/2010/main" val="19348817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57</a:t>
            </a:fld>
            <a:endParaRPr lang="en-US" altLang="en-US"/>
          </a:p>
        </p:txBody>
      </p:sp>
    </p:spTree>
    <p:extLst>
      <p:ext uri="{BB962C8B-B14F-4D97-AF65-F5344CB8AC3E}">
        <p14:creationId xmlns:p14="http://schemas.microsoft.com/office/powerpoint/2010/main" val="22889487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58</a:t>
            </a:fld>
            <a:endParaRPr lang="en-US" altLang="en-US"/>
          </a:p>
        </p:txBody>
      </p:sp>
    </p:spTree>
    <p:extLst>
      <p:ext uri="{BB962C8B-B14F-4D97-AF65-F5344CB8AC3E}">
        <p14:creationId xmlns:p14="http://schemas.microsoft.com/office/powerpoint/2010/main" val="15702741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59</a:t>
            </a:fld>
            <a:endParaRPr lang="en-US" altLang="en-US"/>
          </a:p>
        </p:txBody>
      </p:sp>
    </p:spTree>
    <p:extLst>
      <p:ext uri="{BB962C8B-B14F-4D97-AF65-F5344CB8AC3E}">
        <p14:creationId xmlns:p14="http://schemas.microsoft.com/office/powerpoint/2010/main" val="12567563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are</a:t>
            </a:r>
            <a:r>
              <a:rPr lang="en-US" baseline="0" dirty="0" smtClean="0"/>
              <a:t> a variety of techniques or ways to think about improving the safety culture in your practice. Something may strike a chord others may not seem to be applicable. The importance here is not to determine the one “right” way of improving the safety culture but to get you thinking about what would be the best way to start changing things in your practice.</a:t>
            </a:r>
            <a:endParaRPr lang="en-US" dirty="0"/>
          </a:p>
        </p:txBody>
      </p:sp>
      <p:sp>
        <p:nvSpPr>
          <p:cNvPr id="4" name="Slide Number Placeholder 3"/>
          <p:cNvSpPr>
            <a:spLocks noGrp="1"/>
          </p:cNvSpPr>
          <p:nvPr>
            <p:ph type="sldNum" sz="quarter" idx="10"/>
          </p:nvPr>
        </p:nvSpPr>
        <p:spPr/>
        <p:txBody>
          <a:bodyPr/>
          <a:lstStyle/>
          <a:p>
            <a:fld id="{A133942C-5BAA-4371-90D8-12A6CEE7BFDB}" type="slidenum">
              <a:rPr lang="en-US" smtClean="0"/>
              <a:t>60</a:t>
            </a:fld>
            <a:endParaRPr lang="en-US"/>
          </a:p>
        </p:txBody>
      </p:sp>
    </p:spTree>
    <p:extLst>
      <p:ext uri="{BB962C8B-B14F-4D97-AF65-F5344CB8AC3E}">
        <p14:creationId xmlns:p14="http://schemas.microsoft.com/office/powerpoint/2010/main" val="39262411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61</a:t>
            </a:fld>
            <a:endParaRPr lang="en-US" altLang="en-US"/>
          </a:p>
        </p:txBody>
      </p:sp>
    </p:spTree>
    <p:extLst>
      <p:ext uri="{BB962C8B-B14F-4D97-AF65-F5344CB8AC3E}">
        <p14:creationId xmlns:p14="http://schemas.microsoft.com/office/powerpoint/2010/main" val="16536609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62</a:t>
            </a:fld>
            <a:endParaRPr lang="en-US" altLang="en-US"/>
          </a:p>
        </p:txBody>
      </p:sp>
    </p:spTree>
    <p:extLst>
      <p:ext uri="{BB962C8B-B14F-4D97-AF65-F5344CB8AC3E}">
        <p14:creationId xmlns:p14="http://schemas.microsoft.com/office/powerpoint/2010/main" val="40129275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63</a:t>
            </a:fld>
            <a:endParaRPr lang="en-US" altLang="en-US"/>
          </a:p>
        </p:txBody>
      </p:sp>
    </p:spTree>
    <p:extLst>
      <p:ext uri="{BB962C8B-B14F-4D97-AF65-F5344CB8AC3E}">
        <p14:creationId xmlns:p14="http://schemas.microsoft.com/office/powerpoint/2010/main" val="22007587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64</a:t>
            </a:fld>
            <a:endParaRPr lang="en-US" altLang="en-US"/>
          </a:p>
        </p:txBody>
      </p:sp>
    </p:spTree>
    <p:extLst>
      <p:ext uri="{BB962C8B-B14F-4D97-AF65-F5344CB8AC3E}">
        <p14:creationId xmlns:p14="http://schemas.microsoft.com/office/powerpoint/2010/main" val="23039754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65</a:t>
            </a:fld>
            <a:endParaRPr lang="en-US" altLang="en-US"/>
          </a:p>
        </p:txBody>
      </p:sp>
    </p:spTree>
    <p:extLst>
      <p:ext uri="{BB962C8B-B14F-4D97-AF65-F5344CB8AC3E}">
        <p14:creationId xmlns:p14="http://schemas.microsoft.com/office/powerpoint/2010/main" val="23013038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66</a:t>
            </a:fld>
            <a:endParaRPr lang="en-US" altLang="en-US"/>
          </a:p>
        </p:txBody>
      </p:sp>
    </p:spTree>
    <p:extLst>
      <p:ext uri="{BB962C8B-B14F-4D97-AF65-F5344CB8AC3E}">
        <p14:creationId xmlns:p14="http://schemas.microsoft.com/office/powerpoint/2010/main" val="15332071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67</a:t>
            </a:fld>
            <a:endParaRPr lang="en-US" altLang="en-US"/>
          </a:p>
        </p:txBody>
      </p:sp>
    </p:spTree>
    <p:extLst>
      <p:ext uri="{BB962C8B-B14F-4D97-AF65-F5344CB8AC3E}">
        <p14:creationId xmlns:p14="http://schemas.microsoft.com/office/powerpoint/2010/main" val="926300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iming>
    <p:tnLst>
      <p:par>
        <p:cTn id="1" dur="indefinite" restart="never" nodeType="tmRoot"/>
      </p:par>
    </p:tnLst>
  </p:timing>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130425"/>
            <a:ext cx="7772400" cy="1831975"/>
          </a:xfrm>
        </p:spPr>
        <p:txBody>
          <a:bodyPr/>
          <a:lstStyle/>
          <a:p>
            <a:pPr>
              <a:buClr>
                <a:schemeClr val="accent2"/>
              </a:buClr>
            </a:pPr>
            <a:r>
              <a:rPr lang="en-US" altLang="en-US" dirty="0"/>
              <a:t>Welcome to the Mount Auburn Practice Improvement Program Community Learning Session</a:t>
            </a:r>
          </a:p>
        </p:txBody>
      </p:sp>
      <p:sp>
        <p:nvSpPr>
          <p:cNvPr id="2051" name="Rectangle 3"/>
          <p:cNvSpPr>
            <a:spLocks noGrp="1" noChangeArrowheads="1"/>
          </p:cNvSpPr>
          <p:nvPr>
            <p:ph type="subTitle" idx="1"/>
          </p:nvPr>
        </p:nvSpPr>
        <p:spPr>
          <a:xfrm>
            <a:off x="1371600" y="4572000"/>
            <a:ext cx="6400800" cy="1752600"/>
          </a:xfrm>
        </p:spPr>
        <p:txBody>
          <a:bodyPr/>
          <a:lstStyle/>
          <a:p>
            <a:r>
              <a:rPr lang="en-US" altLang="en-US" dirty="0"/>
              <a:t>Please be sure to sign in!</a:t>
            </a:r>
          </a:p>
        </p:txBody>
      </p:sp>
      <p:sp>
        <p:nvSpPr>
          <p:cNvPr id="2" name="Slide Number Placeholder 1"/>
          <p:cNvSpPr>
            <a:spLocks noGrp="1"/>
          </p:cNvSpPr>
          <p:nvPr>
            <p:ph type="sldNum" sz="quarter" idx="12"/>
          </p:nvPr>
        </p:nvSpPr>
        <p:spPr/>
        <p:txBody>
          <a:bodyPr/>
          <a:lstStyle/>
          <a:p>
            <a:fld id="{B8D5D107-CFD6-4506-ACEE-BC41CB81913D}" type="slidenum">
              <a:rPr lang="en-US" altLang="en-US" smtClean="0"/>
              <a:pPr/>
              <a:t>1</a:t>
            </a:fld>
            <a:endParaRPr lang="en-US" altLang="en-US"/>
          </a:p>
        </p:txBody>
      </p:sp>
    </p:spTree>
    <p:extLst>
      <p:ext uri="{BB962C8B-B14F-4D97-AF65-F5344CB8AC3E}">
        <p14:creationId xmlns:p14="http://schemas.microsoft.com/office/powerpoint/2010/main" val="1704182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103060"/>
            <a:ext cx="8610600" cy="990600"/>
          </a:xfrm>
          <a:ln w="12700">
            <a:solidFill>
              <a:srgbClr val="FF0000"/>
            </a:solidFill>
          </a:ln>
        </p:spPr>
        <p:txBody>
          <a:bodyPr/>
          <a:lstStyle/>
          <a:p>
            <a:pPr>
              <a:buClr>
                <a:schemeClr val="accent2"/>
              </a:buClr>
            </a:pPr>
            <a:r>
              <a:rPr lang="en-US" sz="3200" b="1" dirty="0"/>
              <a:t>“An Accident Waiting to Happen” </a:t>
            </a:r>
            <a:br>
              <a:rPr lang="en-US" sz="3200" b="1" dirty="0"/>
            </a:br>
            <a:r>
              <a:rPr lang="en-US" sz="2800" b="1" dirty="0"/>
              <a:t>Recognizing and Reducing Risk in Office Practice Care</a:t>
            </a:r>
            <a:endParaRPr lang="en-US" altLang="en-US" sz="2800" dirty="0"/>
          </a:p>
        </p:txBody>
      </p:sp>
      <p:sp>
        <p:nvSpPr>
          <p:cNvPr id="2" name="Rectangle 1"/>
          <p:cNvSpPr/>
          <p:nvPr/>
        </p:nvSpPr>
        <p:spPr>
          <a:xfrm>
            <a:off x="800100" y="533400"/>
            <a:ext cx="7848600" cy="1569660"/>
          </a:xfrm>
          <a:prstGeom prst="rect">
            <a:avLst/>
          </a:prstGeom>
        </p:spPr>
        <p:txBody>
          <a:bodyPr wrap="square">
            <a:spAutoFit/>
          </a:bodyPr>
          <a:lstStyle/>
          <a:p>
            <a:pPr algn="ctr"/>
            <a:r>
              <a:rPr lang="en-US" b="1" kern="0" dirty="0"/>
              <a:t>Mount Auburn Practice Improvement Program (MA-PIP)</a:t>
            </a:r>
          </a:p>
          <a:p>
            <a:pPr algn="ctr"/>
            <a:r>
              <a:rPr lang="en-US" altLang="en-US" dirty="0"/>
              <a:t>Community Learning </a:t>
            </a:r>
            <a:r>
              <a:rPr lang="en-US" altLang="en-US" dirty="0" smtClean="0"/>
              <a:t>Session</a:t>
            </a:r>
          </a:p>
          <a:p>
            <a:pPr algn="ctr"/>
            <a:r>
              <a:rPr lang="en-US" altLang="en-US" dirty="0" smtClean="0"/>
              <a:t>October 21, 2016</a:t>
            </a:r>
            <a:endParaRPr lang="en-US" altLang="en-US" dirty="0"/>
          </a:p>
          <a:p>
            <a:endParaRPr lang="en-US" b="1" kern="0" dirty="0"/>
          </a:p>
        </p:txBody>
      </p:sp>
      <p:sp>
        <p:nvSpPr>
          <p:cNvPr id="5" name="Rectangle 2"/>
          <p:cNvSpPr txBox="1">
            <a:spLocks noChangeArrowheads="1"/>
          </p:cNvSpPr>
          <p:nvPr/>
        </p:nvSpPr>
        <p:spPr bwMode="auto">
          <a:xfrm>
            <a:off x="609600" y="3295766"/>
            <a:ext cx="7772400" cy="2725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a:lstStyle>
          <a:p>
            <a:pPr>
              <a:buClr>
                <a:schemeClr val="accent2"/>
              </a:buClr>
            </a:pPr>
            <a:r>
              <a:rPr lang="en-US" sz="1800" b="1" kern="0" dirty="0" smtClean="0"/>
              <a:t>Paula Griswold</a:t>
            </a:r>
            <a:r>
              <a:rPr lang="en-US" sz="1800" i="1" kern="0" dirty="0" smtClean="0"/>
              <a:t/>
            </a:r>
            <a:br>
              <a:rPr lang="en-US" sz="1800" i="1" kern="0" dirty="0" smtClean="0"/>
            </a:br>
            <a:r>
              <a:rPr lang="en-US" sz="1400" i="1" kern="0" dirty="0" smtClean="0"/>
              <a:t>Executive Director</a:t>
            </a:r>
            <a:br>
              <a:rPr lang="en-US" sz="1400" i="1" kern="0" dirty="0" smtClean="0"/>
            </a:br>
            <a:r>
              <a:rPr lang="en-US" sz="1400" i="1" kern="0" dirty="0" smtClean="0"/>
              <a:t>Massachusetts Coalition for the Prevention of Medical Errors</a:t>
            </a:r>
          </a:p>
          <a:p>
            <a:pPr>
              <a:buClr>
                <a:schemeClr val="accent2"/>
              </a:buClr>
            </a:pPr>
            <a:r>
              <a:rPr lang="en-US" sz="1000" i="1" kern="0" dirty="0" smtClean="0"/>
              <a:t/>
            </a:r>
            <a:br>
              <a:rPr lang="en-US" sz="1000" i="1" kern="0" dirty="0" smtClean="0"/>
            </a:br>
            <a:r>
              <a:rPr lang="en-US" sz="1800" b="1" kern="0" dirty="0"/>
              <a:t>Yvonne Cheung</a:t>
            </a:r>
            <a:r>
              <a:rPr lang="en-US" sz="1000" b="1" kern="0" dirty="0"/>
              <a:t>, </a:t>
            </a:r>
            <a:r>
              <a:rPr lang="en-US" sz="2000" b="1" kern="0" dirty="0"/>
              <a:t>MD, MPH, CPPS</a:t>
            </a:r>
            <a:r>
              <a:rPr lang="en-US" sz="2000" kern="0" dirty="0"/>
              <a:t/>
            </a:r>
            <a:br>
              <a:rPr lang="en-US" sz="2000" kern="0" dirty="0"/>
            </a:br>
            <a:r>
              <a:rPr lang="en-US" sz="1400" i="1" kern="0" dirty="0"/>
              <a:t>Chair, Department of Quality and Patient Safety</a:t>
            </a:r>
            <a:br>
              <a:rPr lang="en-US" sz="1400" i="1" kern="0" dirty="0"/>
            </a:br>
            <a:r>
              <a:rPr lang="en-US" sz="1400" i="1" kern="0" dirty="0"/>
              <a:t> Mount Auburn Hospital</a:t>
            </a:r>
            <a:endParaRPr lang="en-US" altLang="en-US" sz="1400" kern="0" dirty="0"/>
          </a:p>
          <a:p>
            <a:pPr>
              <a:buClr>
                <a:schemeClr val="accent2"/>
              </a:buClr>
            </a:pPr>
            <a:endParaRPr lang="en-US" sz="1000" b="1" kern="0" dirty="0" smtClean="0"/>
          </a:p>
          <a:p>
            <a:pPr>
              <a:buClr>
                <a:schemeClr val="accent2"/>
              </a:buClr>
            </a:pPr>
            <a:r>
              <a:rPr lang="en-US" sz="1800" b="1" kern="0" dirty="0" smtClean="0"/>
              <a:t>Judy Ling</a:t>
            </a:r>
            <a:br>
              <a:rPr lang="en-US" sz="1800" b="1" kern="0" dirty="0" smtClean="0"/>
            </a:br>
            <a:r>
              <a:rPr lang="en-US" sz="1400" i="1" kern="0" dirty="0" smtClean="0"/>
              <a:t>Coaching Consultant, MA-PIP</a:t>
            </a:r>
            <a:br>
              <a:rPr lang="en-US" sz="1400" i="1" kern="0" dirty="0" smtClean="0"/>
            </a:br>
            <a:endParaRPr lang="en-US" altLang="en-US" sz="1400" kern="0" dirty="0"/>
          </a:p>
        </p:txBody>
      </p:sp>
      <p:sp>
        <p:nvSpPr>
          <p:cNvPr id="4" name="Slide Number Placeholder 3"/>
          <p:cNvSpPr>
            <a:spLocks noGrp="1"/>
          </p:cNvSpPr>
          <p:nvPr>
            <p:ph type="sldNum" sz="quarter" idx="12"/>
          </p:nvPr>
        </p:nvSpPr>
        <p:spPr/>
        <p:txBody>
          <a:bodyPr/>
          <a:lstStyle/>
          <a:p>
            <a:fld id="{B8D5D107-CFD6-4506-ACEE-BC41CB81913D}"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a:xfrm>
            <a:off x="710821" y="1752600"/>
            <a:ext cx="7772400" cy="3867150"/>
          </a:xfrm>
        </p:spPr>
        <p:txBody>
          <a:bodyPr/>
          <a:lstStyle/>
          <a:p>
            <a:pPr marL="0" lvl="0" indent="0">
              <a:buNone/>
            </a:pPr>
            <a:r>
              <a:rPr lang="en-US" sz="2800" dirty="0"/>
              <a:t>As a result of participating in this session, learners will be able to:</a:t>
            </a:r>
          </a:p>
          <a:p>
            <a:pPr lvl="0"/>
            <a:r>
              <a:rPr lang="en-US" sz="2400" dirty="0"/>
              <a:t>Recognize key patient safety issues in their own practice and describe foundational principles of patient safety.</a:t>
            </a:r>
          </a:p>
          <a:p>
            <a:pPr lvl="0"/>
            <a:r>
              <a:rPr lang="en-US" sz="2400" dirty="0"/>
              <a:t>Describe aspects of office practice communication that could lead to errors</a:t>
            </a:r>
          </a:p>
          <a:p>
            <a:pPr lvl="0"/>
            <a:r>
              <a:rPr lang="en-US" sz="2400" dirty="0"/>
              <a:t>Identify and employ strategies for engaging patients in improvement work </a:t>
            </a:r>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3</a:t>
            </a:fld>
            <a:endParaRPr lang="en-US" altLang="en-US"/>
          </a:p>
        </p:txBody>
      </p:sp>
    </p:spTree>
    <p:extLst>
      <p:ext uri="{BB962C8B-B14F-4D97-AF65-F5344CB8AC3E}">
        <p14:creationId xmlns:p14="http://schemas.microsoft.com/office/powerpoint/2010/main" val="3028642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 statement</a:t>
            </a:r>
          </a:p>
        </p:txBody>
      </p:sp>
      <p:sp>
        <p:nvSpPr>
          <p:cNvPr id="3" name="Content Placeholder 2"/>
          <p:cNvSpPr>
            <a:spLocks noGrp="1"/>
          </p:cNvSpPr>
          <p:nvPr>
            <p:ph idx="1"/>
          </p:nvPr>
        </p:nvSpPr>
        <p:spPr>
          <a:xfrm>
            <a:off x="304800" y="1905000"/>
            <a:ext cx="8534400" cy="3276600"/>
          </a:xfrm>
        </p:spPr>
        <p:txBody>
          <a:bodyPr/>
          <a:lstStyle/>
          <a:p>
            <a:pPr marL="400050" lvl="1" indent="0">
              <a:buNone/>
            </a:pPr>
            <a:r>
              <a:rPr lang="en-US" altLang="en-US" dirty="0">
                <a:solidFill>
                  <a:srgbClr val="333333"/>
                </a:solidFill>
              </a:rPr>
              <a:t>Mount Auburn Hospital is accredited by The Massachusetts Medical Society (MMS) to provide </a:t>
            </a:r>
            <a:r>
              <a:rPr lang="en-US" altLang="en-US" i="1" dirty="0">
                <a:solidFill>
                  <a:srgbClr val="333333"/>
                </a:solidFill>
              </a:rPr>
              <a:t>AMA PRA Category 1 CME Credits™ </a:t>
            </a:r>
            <a:r>
              <a:rPr lang="en-US" altLang="en-US" dirty="0">
                <a:solidFill>
                  <a:srgbClr val="333333"/>
                </a:solidFill>
              </a:rPr>
              <a:t>to hospital activities developed to enhance and improve the practice of medicine. We endorse the ACCME Standards for Commercial Support</a:t>
            </a:r>
            <a:r>
              <a:rPr lang="en-US" altLang="en-US" baseline="30000" dirty="0">
                <a:solidFill>
                  <a:srgbClr val="333333"/>
                </a:solidFill>
              </a:rPr>
              <a:t>™</a:t>
            </a:r>
            <a:r>
              <a:rPr lang="en-US" altLang="en-US" b="1" dirty="0">
                <a:solidFill>
                  <a:srgbClr val="333333"/>
                </a:solidFill>
              </a:rPr>
              <a:t> </a:t>
            </a:r>
            <a:r>
              <a:rPr lang="en-US" altLang="en-US" dirty="0">
                <a:solidFill>
                  <a:srgbClr val="333333"/>
                </a:solidFill>
              </a:rPr>
              <a:t>and hereby state that none of the individuals in a position to control the content of this CME activity have any relevant financial relationships to disclose</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4</a:t>
            </a:fld>
            <a:endParaRPr lang="en-US" altLang="en-US"/>
          </a:p>
        </p:txBody>
      </p:sp>
    </p:spTree>
    <p:extLst>
      <p:ext uri="{BB962C8B-B14F-4D97-AF65-F5344CB8AC3E}">
        <p14:creationId xmlns:p14="http://schemas.microsoft.com/office/powerpoint/2010/main" val="3951740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Solving Skills </a:t>
            </a:r>
          </a:p>
        </p:txBody>
      </p:sp>
      <p:sp>
        <p:nvSpPr>
          <p:cNvPr id="3" name="Content Placeholder 2"/>
          <p:cNvSpPr>
            <a:spLocks noGrp="1"/>
          </p:cNvSpPr>
          <p:nvPr>
            <p:ph idx="1"/>
          </p:nvPr>
        </p:nvSpPr>
        <p:spPr>
          <a:xfrm>
            <a:off x="608039" y="1752600"/>
            <a:ext cx="7868305" cy="3867150"/>
          </a:xfrm>
        </p:spPr>
        <p:txBody>
          <a:bodyPr/>
          <a:lstStyle/>
          <a:p>
            <a:r>
              <a:rPr lang="en-US" sz="2600" dirty="0"/>
              <a:t>Clear on what is the problem and goal.</a:t>
            </a:r>
          </a:p>
          <a:p>
            <a:pPr lvl="1"/>
            <a:r>
              <a:rPr lang="en-US" sz="2400" dirty="0"/>
              <a:t>What is happening today = baseline.</a:t>
            </a:r>
            <a:endParaRPr lang="en-US" sz="2600" dirty="0"/>
          </a:p>
          <a:p>
            <a:pPr lvl="1"/>
            <a:r>
              <a:rPr lang="en-US" sz="2400" dirty="0"/>
              <a:t>What is the target? By when?</a:t>
            </a:r>
          </a:p>
          <a:p>
            <a:r>
              <a:rPr lang="en-US" sz="2600" dirty="0"/>
              <a:t>Has small scale ideas to test.</a:t>
            </a:r>
          </a:p>
          <a:p>
            <a:pPr lvl="1"/>
            <a:r>
              <a:rPr lang="en-US" sz="2400" dirty="0"/>
              <a:t>Test today! By next Tuesday!</a:t>
            </a:r>
          </a:p>
          <a:p>
            <a:r>
              <a:rPr lang="en-US" sz="2800" dirty="0"/>
              <a:t>Solve multiple problems at same time.</a:t>
            </a:r>
          </a:p>
          <a:p>
            <a:r>
              <a:rPr lang="en-US" sz="2600" dirty="0"/>
              <a:t>Let </a:t>
            </a:r>
            <a:r>
              <a:rPr lang="en-US" sz="2600" i="1" dirty="0"/>
              <a:t>data</a:t>
            </a:r>
            <a:r>
              <a:rPr lang="en-US" sz="2600" dirty="0"/>
              <a:t> tell you if you are improving.</a:t>
            </a:r>
          </a:p>
          <a:p>
            <a:pPr lvl="1"/>
            <a:endParaRPr lang="en-US" sz="2400" dirty="0"/>
          </a:p>
          <a:p>
            <a:endParaRPr lang="en-US" sz="2400" dirty="0"/>
          </a:p>
          <a:p>
            <a:endParaRPr lang="en-US" dirty="0"/>
          </a:p>
        </p:txBody>
      </p:sp>
      <p:sp>
        <p:nvSpPr>
          <p:cNvPr id="4" name="TextBox 3"/>
          <p:cNvSpPr txBox="1"/>
          <p:nvPr/>
        </p:nvSpPr>
        <p:spPr>
          <a:xfrm>
            <a:off x="-457200" y="5110408"/>
            <a:ext cx="10363200" cy="877163"/>
          </a:xfrm>
          <a:prstGeom prst="rect">
            <a:avLst/>
          </a:prstGeom>
          <a:noFill/>
        </p:spPr>
        <p:txBody>
          <a:bodyPr wrap="square" rtlCol="0">
            <a:spAutoFit/>
          </a:bodyPr>
          <a:lstStyle/>
          <a:p>
            <a:pPr algn="ctr"/>
            <a:r>
              <a:rPr lang="en-US" b="1" i="1" dirty="0">
                <a:solidFill>
                  <a:srgbClr val="0070C0"/>
                </a:solidFill>
              </a:rPr>
              <a:t>Just how we solve problems…..not a special project.</a:t>
            </a:r>
          </a:p>
          <a:p>
            <a:pPr algn="ctr"/>
            <a:endParaRPr lang="en-US" sz="700" b="1" i="1" dirty="0">
              <a:solidFill>
                <a:srgbClr val="0070C0"/>
              </a:solidFill>
            </a:endParaRPr>
          </a:p>
          <a:p>
            <a:pPr algn="ctr"/>
            <a:r>
              <a:rPr lang="en-US" sz="2000" b="1" i="1" dirty="0">
                <a:solidFill>
                  <a:srgbClr val="0070C0"/>
                </a:solidFill>
              </a:rPr>
              <a:t>“While all changes do not lead to improvement, all improvement requires change.”</a:t>
            </a:r>
            <a:endParaRPr lang="en-US" b="1" i="1" dirty="0">
              <a:solidFill>
                <a:srgbClr val="0070C0"/>
              </a:solidFill>
            </a:endParaRPr>
          </a:p>
        </p:txBody>
      </p:sp>
      <p:pic>
        <p:nvPicPr>
          <p:cNvPr id="6" name="Picture 5"/>
          <p:cNvPicPr>
            <a:picLocks noChangeAspect="1"/>
          </p:cNvPicPr>
          <p:nvPr/>
        </p:nvPicPr>
        <p:blipFill>
          <a:blip r:embed="rId3"/>
          <a:stretch>
            <a:fillRect/>
          </a:stretch>
        </p:blipFill>
        <p:spPr>
          <a:xfrm>
            <a:off x="6553200" y="2012013"/>
            <a:ext cx="2438400" cy="2838296"/>
          </a:xfrm>
          <a:prstGeom prst="rect">
            <a:avLst/>
          </a:prstGeom>
        </p:spPr>
      </p:pic>
      <p:sp>
        <p:nvSpPr>
          <p:cNvPr id="5" name="TextBox 4"/>
          <p:cNvSpPr txBox="1"/>
          <p:nvPr/>
        </p:nvSpPr>
        <p:spPr>
          <a:xfrm>
            <a:off x="8477697" y="5848115"/>
            <a:ext cx="533400" cy="338554"/>
          </a:xfrm>
          <a:prstGeom prst="rect">
            <a:avLst/>
          </a:prstGeom>
          <a:noFill/>
        </p:spPr>
        <p:txBody>
          <a:bodyPr wrap="square" rtlCol="0">
            <a:spAutoFit/>
          </a:bodyPr>
          <a:lstStyle/>
          <a:p>
            <a:pPr algn="ctr"/>
            <a:r>
              <a:rPr lang="en-US" sz="1600" b="1" i="1" dirty="0">
                <a:solidFill>
                  <a:srgbClr val="0070C0"/>
                </a:solidFill>
              </a:rPr>
              <a:t>IHI</a:t>
            </a:r>
          </a:p>
        </p:txBody>
      </p:sp>
      <p:sp>
        <p:nvSpPr>
          <p:cNvPr id="7" name="Slide Number Placeholder 6"/>
          <p:cNvSpPr>
            <a:spLocks noGrp="1"/>
          </p:cNvSpPr>
          <p:nvPr>
            <p:ph type="sldNum" sz="quarter" idx="12"/>
          </p:nvPr>
        </p:nvSpPr>
        <p:spPr/>
        <p:txBody>
          <a:bodyPr/>
          <a:lstStyle/>
          <a:p>
            <a:fld id="{FE48485F-393D-4BF6-90D2-052AB1DD6BD0}" type="slidenum">
              <a:rPr lang="en-US" altLang="en-US" smtClean="0"/>
              <a:pPr/>
              <a:t>5</a:t>
            </a:fld>
            <a:endParaRPr lang="en-US" altLang="en-US"/>
          </a:p>
        </p:txBody>
      </p:sp>
    </p:spTree>
    <p:extLst>
      <p:ext uri="{BB962C8B-B14F-4D97-AF65-F5344CB8AC3E}">
        <p14:creationId xmlns:p14="http://schemas.microsoft.com/office/powerpoint/2010/main" val="199767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103060"/>
            <a:ext cx="8610600" cy="990600"/>
          </a:xfrm>
          <a:ln w="12700">
            <a:solidFill>
              <a:srgbClr val="FF0000"/>
            </a:solidFill>
          </a:ln>
        </p:spPr>
        <p:txBody>
          <a:bodyPr/>
          <a:lstStyle/>
          <a:p>
            <a:pPr>
              <a:buClr>
                <a:schemeClr val="accent2"/>
              </a:buClr>
            </a:pPr>
            <a:r>
              <a:rPr lang="en-US" sz="3200" b="1" dirty="0"/>
              <a:t>“An Accident Waiting to Happen” </a:t>
            </a:r>
            <a:br>
              <a:rPr lang="en-US" sz="3200" b="1" dirty="0"/>
            </a:br>
            <a:r>
              <a:rPr lang="en-US" sz="2800" b="1" dirty="0"/>
              <a:t>Recognizing and Reducing Risk in Office Practice Care</a:t>
            </a:r>
            <a:endParaRPr lang="en-US" altLang="en-US" sz="2800" dirty="0"/>
          </a:p>
        </p:txBody>
      </p:sp>
      <p:sp>
        <p:nvSpPr>
          <p:cNvPr id="2" name="Rectangle 1"/>
          <p:cNvSpPr/>
          <p:nvPr/>
        </p:nvSpPr>
        <p:spPr>
          <a:xfrm>
            <a:off x="800100" y="533400"/>
            <a:ext cx="7848600" cy="1569660"/>
          </a:xfrm>
          <a:prstGeom prst="rect">
            <a:avLst/>
          </a:prstGeom>
        </p:spPr>
        <p:txBody>
          <a:bodyPr wrap="square">
            <a:spAutoFit/>
          </a:bodyPr>
          <a:lstStyle/>
          <a:p>
            <a:pPr algn="ctr"/>
            <a:r>
              <a:rPr lang="en-US" b="1" kern="0" dirty="0"/>
              <a:t>Mount Auburn Practice Improvement Program (MA-PIP)</a:t>
            </a:r>
          </a:p>
          <a:p>
            <a:pPr algn="ctr"/>
            <a:r>
              <a:rPr lang="en-US" altLang="en-US" dirty="0"/>
              <a:t>Community Learning </a:t>
            </a:r>
            <a:r>
              <a:rPr lang="en-US" altLang="en-US" dirty="0" smtClean="0"/>
              <a:t>Session</a:t>
            </a:r>
          </a:p>
          <a:p>
            <a:pPr algn="ctr"/>
            <a:r>
              <a:rPr lang="en-US" altLang="en-US" dirty="0" smtClean="0"/>
              <a:t>October 21, 2016</a:t>
            </a:r>
            <a:endParaRPr lang="en-US" altLang="en-US" dirty="0"/>
          </a:p>
          <a:p>
            <a:endParaRPr lang="en-US" b="1" kern="0" dirty="0"/>
          </a:p>
        </p:txBody>
      </p:sp>
      <p:sp>
        <p:nvSpPr>
          <p:cNvPr id="5" name="Rectangle 2"/>
          <p:cNvSpPr txBox="1">
            <a:spLocks noChangeArrowheads="1"/>
          </p:cNvSpPr>
          <p:nvPr/>
        </p:nvSpPr>
        <p:spPr bwMode="auto">
          <a:xfrm>
            <a:off x="609600" y="3295766"/>
            <a:ext cx="7772400" cy="2725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a:lstStyle>
          <a:p>
            <a:pPr>
              <a:buClr>
                <a:schemeClr val="accent2"/>
              </a:buClr>
            </a:pPr>
            <a:r>
              <a:rPr lang="en-US" sz="1800" b="1" kern="0" dirty="0" smtClean="0"/>
              <a:t>Paula Griswold</a:t>
            </a:r>
            <a:r>
              <a:rPr lang="en-US" sz="1800" i="1" kern="0" dirty="0" smtClean="0"/>
              <a:t/>
            </a:r>
            <a:br>
              <a:rPr lang="en-US" sz="1800" i="1" kern="0" dirty="0" smtClean="0"/>
            </a:br>
            <a:r>
              <a:rPr lang="en-US" sz="1400" i="1" kern="0" dirty="0" smtClean="0"/>
              <a:t>Executive Director</a:t>
            </a:r>
            <a:br>
              <a:rPr lang="en-US" sz="1400" i="1" kern="0" dirty="0" smtClean="0"/>
            </a:br>
            <a:r>
              <a:rPr lang="en-US" sz="1400" i="1" kern="0" dirty="0" smtClean="0"/>
              <a:t>Massachusetts Coalition for the Prevention of Medical Errors</a:t>
            </a:r>
          </a:p>
          <a:p>
            <a:pPr>
              <a:buClr>
                <a:schemeClr val="accent2"/>
              </a:buClr>
            </a:pPr>
            <a:r>
              <a:rPr lang="en-US" sz="1000" i="1" kern="0" dirty="0" smtClean="0"/>
              <a:t/>
            </a:r>
            <a:br>
              <a:rPr lang="en-US" sz="1000" i="1" kern="0" dirty="0" smtClean="0"/>
            </a:br>
            <a:r>
              <a:rPr lang="en-US" sz="1800" b="1" kern="0" dirty="0"/>
              <a:t>Yvonne Cheung</a:t>
            </a:r>
            <a:r>
              <a:rPr lang="en-US" sz="1000" b="1" kern="0" dirty="0"/>
              <a:t>, </a:t>
            </a:r>
            <a:r>
              <a:rPr lang="en-US" sz="2000" b="1" kern="0" dirty="0"/>
              <a:t>MD, MPH, CPPS</a:t>
            </a:r>
            <a:r>
              <a:rPr lang="en-US" sz="2000" kern="0" dirty="0"/>
              <a:t/>
            </a:r>
            <a:br>
              <a:rPr lang="en-US" sz="2000" kern="0" dirty="0"/>
            </a:br>
            <a:r>
              <a:rPr lang="en-US" sz="1400" i="1" kern="0" dirty="0"/>
              <a:t>Chair, Department of Quality and Patient Safety</a:t>
            </a:r>
            <a:br>
              <a:rPr lang="en-US" sz="1400" i="1" kern="0" dirty="0"/>
            </a:br>
            <a:r>
              <a:rPr lang="en-US" sz="1400" i="1" kern="0" dirty="0"/>
              <a:t> Mount Auburn Hospital</a:t>
            </a:r>
            <a:endParaRPr lang="en-US" altLang="en-US" sz="1400" kern="0" dirty="0"/>
          </a:p>
          <a:p>
            <a:pPr>
              <a:buClr>
                <a:schemeClr val="accent2"/>
              </a:buClr>
            </a:pPr>
            <a:endParaRPr lang="en-US" sz="1000" b="1" kern="0" dirty="0" smtClean="0"/>
          </a:p>
          <a:p>
            <a:pPr>
              <a:buClr>
                <a:schemeClr val="accent2"/>
              </a:buClr>
            </a:pPr>
            <a:r>
              <a:rPr lang="en-US" sz="1800" b="1" kern="0" dirty="0" smtClean="0"/>
              <a:t>Judy Ling</a:t>
            </a:r>
            <a:br>
              <a:rPr lang="en-US" sz="1800" b="1" kern="0" dirty="0" smtClean="0"/>
            </a:br>
            <a:r>
              <a:rPr lang="en-US" sz="1400" i="1" kern="0" dirty="0" smtClean="0"/>
              <a:t>Coaching Consultant, MA-PIP</a:t>
            </a:r>
            <a:br>
              <a:rPr lang="en-US" sz="1400" i="1" kern="0" dirty="0" smtClean="0"/>
            </a:br>
            <a:endParaRPr lang="en-US" altLang="en-US" sz="1400" kern="0" dirty="0"/>
          </a:p>
        </p:txBody>
      </p:sp>
      <p:sp>
        <p:nvSpPr>
          <p:cNvPr id="4" name="Slide Number Placeholder 3"/>
          <p:cNvSpPr>
            <a:spLocks noGrp="1"/>
          </p:cNvSpPr>
          <p:nvPr>
            <p:ph type="sldNum" sz="quarter" idx="12"/>
          </p:nvPr>
        </p:nvSpPr>
        <p:spPr/>
        <p:txBody>
          <a:bodyPr/>
          <a:lstStyle/>
          <a:p>
            <a:fld id="{B8D5D107-CFD6-4506-ACEE-BC41CB81913D}" type="slidenum">
              <a:rPr lang="en-US" altLang="en-US" smtClean="0"/>
              <a:pPr/>
              <a:t>6</a:t>
            </a:fld>
            <a:endParaRPr lang="en-US" altLang="en-US"/>
          </a:p>
        </p:txBody>
      </p:sp>
    </p:spTree>
    <p:extLst>
      <p:ext uri="{BB962C8B-B14F-4D97-AF65-F5344CB8AC3E}">
        <p14:creationId xmlns:p14="http://schemas.microsoft.com/office/powerpoint/2010/main" val="193524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1029" y="3962400"/>
            <a:ext cx="5368771" cy="1938992"/>
          </a:xfrm>
          <a:noFill/>
          <a:ln w="57150">
            <a:solidFill>
              <a:schemeClr val="accent1"/>
            </a:solidFill>
            <a:prstDash val="solid"/>
          </a:ln>
        </p:spPr>
        <p:txBody>
          <a:bodyPr wrap="square" rtlCol="0">
            <a:spAutoFit/>
          </a:bodyPr>
          <a:lstStyle/>
          <a:p>
            <a:pPr marL="0" indent="0" eaLnBrk="0" hangingPunct="0">
              <a:spcBef>
                <a:spcPct val="0"/>
              </a:spcBef>
              <a:buNone/>
            </a:pPr>
            <a:r>
              <a:rPr lang="en-US" sz="2400" b="1" kern="1200" dirty="0" smtClean="0">
                <a:latin typeface="Times New Roman" pitchFamily="18" charset="0"/>
              </a:rPr>
              <a:t>Improving </a:t>
            </a:r>
            <a:r>
              <a:rPr lang="en-US" sz="2400" b="1" kern="1200" dirty="0">
                <a:latin typeface="Times New Roman" pitchFamily="18" charset="0"/>
              </a:rPr>
              <a:t>daily work:</a:t>
            </a:r>
          </a:p>
          <a:p>
            <a:pPr marL="0" indent="0" eaLnBrk="0" hangingPunct="0">
              <a:spcBef>
                <a:spcPct val="0"/>
              </a:spcBef>
              <a:buNone/>
            </a:pPr>
            <a:r>
              <a:rPr lang="en-US" sz="2400" kern="1200" dirty="0" smtClean="0">
                <a:latin typeface="Times New Roman" pitchFamily="18" charset="0"/>
              </a:rPr>
              <a:t>1. Culture </a:t>
            </a:r>
            <a:r>
              <a:rPr lang="en-US" sz="2400" kern="1200" dirty="0">
                <a:latin typeface="Times New Roman" pitchFamily="18" charset="0"/>
              </a:rPr>
              <a:t>including commitment to </a:t>
            </a:r>
            <a:r>
              <a:rPr lang="en-US" sz="2400" kern="1200" dirty="0" smtClean="0">
                <a:latin typeface="Times New Roman" pitchFamily="18" charset="0"/>
              </a:rPr>
              <a:t>safety</a:t>
            </a:r>
          </a:p>
          <a:p>
            <a:pPr marL="0" indent="0" eaLnBrk="0" hangingPunct="0">
              <a:spcBef>
                <a:spcPct val="0"/>
              </a:spcBef>
              <a:buNone/>
            </a:pPr>
            <a:r>
              <a:rPr lang="en-US" sz="2400" kern="1200" dirty="0" smtClean="0">
                <a:latin typeface="Times New Roman" pitchFamily="18" charset="0"/>
              </a:rPr>
              <a:t>        and continual learning</a:t>
            </a:r>
          </a:p>
          <a:p>
            <a:pPr marL="0" indent="0" eaLnBrk="0" hangingPunct="0">
              <a:spcBef>
                <a:spcPct val="0"/>
              </a:spcBef>
              <a:buNone/>
            </a:pPr>
            <a:r>
              <a:rPr lang="en-US" sz="2400" kern="1200" dirty="0" smtClean="0">
                <a:latin typeface="Times New Roman" pitchFamily="18" charset="0"/>
              </a:rPr>
              <a:t>2</a:t>
            </a:r>
            <a:r>
              <a:rPr lang="en-US" sz="2400" kern="1200" dirty="0">
                <a:latin typeface="Times New Roman" pitchFamily="18" charset="0"/>
              </a:rPr>
              <a:t>. </a:t>
            </a:r>
            <a:r>
              <a:rPr lang="en-US" sz="2400" kern="1200" dirty="0" smtClean="0">
                <a:latin typeface="Times New Roman" pitchFamily="18" charset="0"/>
              </a:rPr>
              <a:t> “See problems”</a:t>
            </a:r>
            <a:endParaRPr lang="en-US" sz="2400" kern="1200" dirty="0">
              <a:latin typeface="Times New Roman" pitchFamily="18" charset="0"/>
            </a:endParaRPr>
          </a:p>
          <a:p>
            <a:pPr marL="0" indent="0" eaLnBrk="0" hangingPunct="0">
              <a:spcBef>
                <a:spcPct val="0"/>
              </a:spcBef>
              <a:buNone/>
            </a:pPr>
            <a:r>
              <a:rPr lang="en-US" sz="2400" kern="1200" dirty="0" smtClean="0">
                <a:latin typeface="Times New Roman" pitchFamily="18" charset="0"/>
              </a:rPr>
              <a:t>3</a:t>
            </a:r>
            <a:r>
              <a:rPr lang="en-US" sz="2400" kern="1200" dirty="0">
                <a:latin typeface="Times New Roman" pitchFamily="18" charset="0"/>
              </a:rPr>
              <a:t>.  </a:t>
            </a:r>
            <a:r>
              <a:rPr lang="en-US" sz="2400" kern="1200" dirty="0" smtClean="0">
                <a:latin typeface="Times New Roman" pitchFamily="18" charset="0"/>
              </a:rPr>
              <a:t>“Solve problems” </a:t>
            </a:r>
            <a:endParaRPr lang="en-US" sz="2400" b="1" kern="1200" dirty="0">
              <a:latin typeface="Times New Roman" pitchFamily="18" charset="0"/>
            </a:endParaRPr>
          </a:p>
        </p:txBody>
      </p:sp>
      <p:sp>
        <p:nvSpPr>
          <p:cNvPr id="4" name="TextBox 3"/>
          <p:cNvSpPr txBox="1"/>
          <p:nvPr/>
        </p:nvSpPr>
        <p:spPr>
          <a:xfrm>
            <a:off x="651029" y="1887412"/>
            <a:ext cx="5379128" cy="1938992"/>
          </a:xfrm>
          <a:prstGeom prst="rect">
            <a:avLst/>
          </a:prstGeom>
          <a:noFill/>
          <a:ln w="57150">
            <a:solidFill>
              <a:schemeClr val="accent1"/>
            </a:solidFill>
            <a:prstDash val="solid"/>
          </a:ln>
        </p:spPr>
        <p:txBody>
          <a:bodyPr wrap="square" rtlCol="0">
            <a:spAutoFit/>
          </a:bodyPr>
          <a:lstStyle/>
          <a:p>
            <a:r>
              <a:rPr lang="en-US" b="1" dirty="0" smtClean="0"/>
              <a:t>Daily work – everyday operations</a:t>
            </a:r>
            <a:r>
              <a:rPr lang="en-US" dirty="0" smtClean="0"/>
              <a:t>:</a:t>
            </a:r>
          </a:p>
          <a:p>
            <a:r>
              <a:rPr lang="en-US" dirty="0"/>
              <a:t>1</a:t>
            </a:r>
            <a:r>
              <a:rPr lang="en-US" dirty="0" smtClean="0"/>
              <a:t>. System Design     </a:t>
            </a:r>
          </a:p>
          <a:p>
            <a:r>
              <a:rPr lang="en-US" dirty="0" smtClean="0"/>
              <a:t>     - are work processes well designed?</a:t>
            </a:r>
          </a:p>
          <a:p>
            <a:r>
              <a:rPr lang="en-US" dirty="0" smtClean="0"/>
              <a:t>     - </a:t>
            </a:r>
            <a:r>
              <a:rPr lang="en-US" dirty="0"/>
              <a:t>are </a:t>
            </a:r>
            <a:r>
              <a:rPr lang="en-US" dirty="0" smtClean="0"/>
              <a:t>defined work </a:t>
            </a:r>
            <a:r>
              <a:rPr lang="en-US" dirty="0"/>
              <a:t>processes </a:t>
            </a:r>
            <a:r>
              <a:rPr lang="en-US" dirty="0" smtClean="0"/>
              <a:t>followed?</a:t>
            </a:r>
          </a:p>
          <a:p>
            <a:r>
              <a:rPr lang="en-US" dirty="0"/>
              <a:t>2</a:t>
            </a:r>
            <a:r>
              <a:rPr lang="en-US" dirty="0" smtClean="0"/>
              <a:t>. </a:t>
            </a:r>
            <a:r>
              <a:rPr lang="en-US" dirty="0"/>
              <a:t>Culture</a:t>
            </a:r>
          </a:p>
        </p:txBody>
      </p:sp>
      <p:sp>
        <p:nvSpPr>
          <p:cNvPr id="5" name="Right Arrow 4"/>
          <p:cNvSpPr/>
          <p:nvPr/>
        </p:nvSpPr>
        <p:spPr bwMode="auto">
          <a:xfrm>
            <a:off x="6096000" y="2019213"/>
            <a:ext cx="1116816"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291266" y="1887412"/>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7" name="Curved Left Arrow 6"/>
          <p:cNvSpPr/>
          <p:nvPr/>
        </p:nvSpPr>
        <p:spPr bwMode="auto">
          <a:xfrm>
            <a:off x="6284594" y="2971800"/>
            <a:ext cx="731520" cy="198120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1600200" y="227819"/>
            <a:ext cx="6019799" cy="1323439"/>
          </a:xfrm>
          <a:prstGeom prst="rect">
            <a:avLst/>
          </a:prstGeom>
          <a:noFill/>
        </p:spPr>
        <p:txBody>
          <a:bodyPr wrap="square" rtlCol="0">
            <a:spAutoFit/>
          </a:bodyPr>
          <a:lstStyle/>
          <a:p>
            <a:pPr algn="ctr"/>
            <a:r>
              <a:rPr lang="en-US" sz="4000" b="1" dirty="0" smtClean="0"/>
              <a:t>What drives good or bad outcomes for patients?</a:t>
            </a:r>
            <a:endParaRPr lang="en-US" sz="4000" b="1" dirty="0"/>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7</a:t>
            </a:fld>
            <a:endParaRPr lang="en-US" altLang="en-US"/>
          </a:p>
        </p:txBody>
      </p:sp>
    </p:spTree>
    <p:extLst>
      <p:ext uri="{BB962C8B-B14F-4D97-AF65-F5344CB8AC3E}">
        <p14:creationId xmlns:p14="http://schemas.microsoft.com/office/powerpoint/2010/main" val="1727947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510466" y="1936520"/>
            <a:ext cx="5379128" cy="1938992"/>
          </a:xfrm>
          <a:prstGeom prst="rect">
            <a:avLst/>
          </a:prstGeom>
          <a:noFill/>
          <a:ln w="57150">
            <a:solidFill>
              <a:schemeClr val="accent1"/>
            </a:solidFill>
            <a:prstDash val="solid"/>
          </a:ln>
        </p:spPr>
        <p:txBody>
          <a:bodyPr wrap="square" rtlCol="0">
            <a:spAutoFit/>
          </a:bodyPr>
          <a:lstStyle/>
          <a:p>
            <a:pPr algn="ctr"/>
            <a:r>
              <a:rPr lang="en-US" b="1" dirty="0" smtClean="0"/>
              <a:t>Daily work – everyday operations</a:t>
            </a:r>
            <a:r>
              <a:rPr lang="en-US" dirty="0" smtClean="0"/>
              <a:t>:</a:t>
            </a:r>
          </a:p>
          <a:p>
            <a:r>
              <a:rPr lang="en-US" dirty="0" smtClean="0"/>
              <a:t>1. </a:t>
            </a:r>
            <a:r>
              <a:rPr lang="en-US" dirty="0" smtClean="0">
                <a:solidFill>
                  <a:srgbClr val="FF0000"/>
                </a:solidFill>
              </a:rPr>
              <a:t>System Design     </a:t>
            </a:r>
          </a:p>
          <a:p>
            <a:r>
              <a:rPr lang="en-US" dirty="0" smtClean="0">
                <a:solidFill>
                  <a:srgbClr val="FF0000"/>
                </a:solidFill>
              </a:rPr>
              <a:t>     </a:t>
            </a:r>
            <a:r>
              <a:rPr lang="en-US" dirty="0" smtClean="0"/>
              <a:t>-</a:t>
            </a:r>
            <a:r>
              <a:rPr lang="en-US" dirty="0" smtClean="0">
                <a:solidFill>
                  <a:srgbClr val="FF0000"/>
                </a:solidFill>
              </a:rPr>
              <a:t> </a:t>
            </a:r>
            <a:r>
              <a:rPr lang="en-US" dirty="0" smtClean="0"/>
              <a:t>are work processes well designed?</a:t>
            </a:r>
          </a:p>
          <a:p>
            <a:r>
              <a:rPr lang="en-US" dirty="0" smtClean="0"/>
              <a:t>     - </a:t>
            </a:r>
            <a:r>
              <a:rPr lang="en-US" dirty="0"/>
              <a:t>are </a:t>
            </a:r>
            <a:r>
              <a:rPr lang="en-US" dirty="0" smtClean="0"/>
              <a:t>defined work </a:t>
            </a:r>
            <a:r>
              <a:rPr lang="en-US" dirty="0"/>
              <a:t>processes </a:t>
            </a:r>
            <a:r>
              <a:rPr lang="en-US" dirty="0" smtClean="0"/>
              <a:t>followed?</a:t>
            </a:r>
          </a:p>
          <a:p>
            <a:r>
              <a:rPr lang="en-US" dirty="0"/>
              <a:t>2</a:t>
            </a:r>
            <a:r>
              <a:rPr lang="en-US" dirty="0" smtClean="0"/>
              <a:t>. </a:t>
            </a:r>
            <a:r>
              <a:rPr lang="en-US" dirty="0"/>
              <a:t>Culture  </a:t>
            </a:r>
          </a:p>
        </p:txBody>
      </p:sp>
      <p:sp>
        <p:nvSpPr>
          <p:cNvPr id="5" name="Right Arrow 4"/>
          <p:cNvSpPr/>
          <p:nvPr/>
        </p:nvSpPr>
        <p:spPr bwMode="auto">
          <a:xfrm>
            <a:off x="6019800" y="2168142"/>
            <a:ext cx="1219200"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327405" y="2075019"/>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8" name="TextBox 7"/>
          <p:cNvSpPr txBox="1"/>
          <p:nvPr/>
        </p:nvSpPr>
        <p:spPr>
          <a:xfrm>
            <a:off x="1447800" y="304800"/>
            <a:ext cx="6400799" cy="1323439"/>
          </a:xfrm>
          <a:prstGeom prst="rect">
            <a:avLst/>
          </a:prstGeom>
          <a:noFill/>
        </p:spPr>
        <p:txBody>
          <a:bodyPr wrap="square" rtlCol="0">
            <a:spAutoFit/>
          </a:bodyPr>
          <a:lstStyle/>
          <a:p>
            <a:pPr algn="ctr"/>
            <a:r>
              <a:rPr lang="en-US" sz="4000" b="1" dirty="0" smtClean="0"/>
              <a:t>What drives good or bad outcomes for patients?</a:t>
            </a:r>
            <a:endParaRPr lang="en-US" sz="4000" b="1" dirty="0"/>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8</a:t>
            </a:fld>
            <a:endParaRPr lang="en-US" altLang="en-US"/>
          </a:p>
        </p:txBody>
      </p:sp>
    </p:spTree>
    <p:extLst>
      <p:ext uri="{BB962C8B-B14F-4D97-AF65-F5344CB8AC3E}">
        <p14:creationId xmlns:p14="http://schemas.microsoft.com/office/powerpoint/2010/main" val="2290866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4400" dirty="0" smtClean="0"/>
              <a:t>Science </a:t>
            </a:r>
            <a:r>
              <a:rPr lang="en-US" sz="4400" dirty="0"/>
              <a:t>of Patient </a:t>
            </a:r>
            <a:r>
              <a:rPr lang="en-US" sz="4400" dirty="0" smtClean="0"/>
              <a:t>Safety</a:t>
            </a:r>
            <a:r>
              <a:rPr lang="en-US" dirty="0"/>
              <a:t/>
            </a:r>
            <a:br>
              <a:rPr lang="en-US" dirty="0"/>
            </a:br>
            <a:endParaRPr lang="en-US" dirty="0"/>
          </a:p>
        </p:txBody>
      </p:sp>
      <p:sp>
        <p:nvSpPr>
          <p:cNvPr id="3" name="Content Placeholder 2"/>
          <p:cNvSpPr>
            <a:spLocks noGrp="1"/>
          </p:cNvSpPr>
          <p:nvPr>
            <p:ph idx="1"/>
          </p:nvPr>
        </p:nvSpPr>
        <p:spPr>
          <a:xfrm>
            <a:off x="609600" y="1981200"/>
            <a:ext cx="7772400" cy="3867150"/>
          </a:xfrm>
        </p:spPr>
        <p:txBody>
          <a:bodyPr/>
          <a:lstStyle/>
          <a:p>
            <a:pPr>
              <a:buFont typeface="Wingdings" panose="05000000000000000000" pitchFamily="2" charset="2"/>
              <a:buChar char="§"/>
            </a:pPr>
            <a:r>
              <a:rPr lang="en-US" dirty="0" smtClean="0"/>
              <a:t> Systems Design/Systems thinking </a:t>
            </a:r>
            <a:endParaRPr lang="en-US" dirty="0"/>
          </a:p>
          <a:p>
            <a:pPr lvl="1">
              <a:buFont typeface="Wingdings" panose="05000000000000000000" pitchFamily="2" charset="2"/>
              <a:buChar char="§"/>
            </a:pPr>
            <a:r>
              <a:rPr lang="en-US" dirty="0"/>
              <a:t>Design of work </a:t>
            </a:r>
            <a:r>
              <a:rPr lang="en-US" dirty="0" smtClean="0"/>
              <a:t>processes</a:t>
            </a:r>
          </a:p>
          <a:p>
            <a:pPr lvl="1">
              <a:buFont typeface="Wingdings" panose="05000000000000000000" pitchFamily="2" charset="2"/>
              <a:buChar char="§"/>
            </a:pPr>
            <a:endParaRPr lang="en-US" dirty="0"/>
          </a:p>
          <a:p>
            <a:pPr>
              <a:buFont typeface="Wingdings" panose="05000000000000000000" pitchFamily="2" charset="2"/>
              <a:buChar char="§"/>
            </a:pPr>
            <a:r>
              <a:rPr lang="en-US" dirty="0"/>
              <a:t> Culture of Safety</a:t>
            </a:r>
          </a:p>
          <a:p>
            <a:pPr lvl="1">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9</a:t>
            </a:fld>
            <a:endParaRPr lang="en-US" altLang="en-US"/>
          </a:p>
        </p:txBody>
      </p:sp>
    </p:spTree>
    <p:extLst>
      <p:ext uri="{BB962C8B-B14F-4D97-AF65-F5344CB8AC3E}">
        <p14:creationId xmlns:p14="http://schemas.microsoft.com/office/powerpoint/2010/main" val="1601712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0624" y="381000"/>
            <a:ext cx="7772400" cy="1143000"/>
          </a:xfrm>
        </p:spPr>
        <p:txBody>
          <a:bodyPr/>
          <a:lstStyle/>
          <a:p>
            <a:r>
              <a:rPr lang="en-US" dirty="0" smtClean="0"/>
              <a:t>Designing Work Processes</a:t>
            </a:r>
            <a:endParaRPr lang="en-US" dirty="0"/>
          </a:p>
        </p:txBody>
      </p:sp>
      <p:pic>
        <p:nvPicPr>
          <p:cNvPr id="1026" name="Picture 2" descr="N:\Pictures\Look alikes -  insect killer, cooking spray.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1905000"/>
            <a:ext cx="2175271" cy="386715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FE48485F-393D-4BF6-90D2-052AB1DD6BD0}" type="slidenum">
              <a:rPr lang="en-US" altLang="en-US" smtClean="0"/>
              <a:pPr/>
              <a:t>10</a:t>
            </a:fld>
            <a:endParaRPr lang="en-US" altLang="en-US"/>
          </a:p>
        </p:txBody>
      </p:sp>
    </p:spTree>
    <p:extLst>
      <p:ext uri="{BB962C8B-B14F-4D97-AF65-F5344CB8AC3E}">
        <p14:creationId xmlns:p14="http://schemas.microsoft.com/office/powerpoint/2010/main" val="900807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N:\Pictures\Look alike - cleaner and juice drinks.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93900" y="1981200"/>
            <a:ext cx="5156200" cy="38671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N:\Pictures\hotel stai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3224213"/>
            <a:ext cx="9982200" cy="133064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 y="685800"/>
            <a:ext cx="2149948" cy="1200329"/>
          </a:xfrm>
          <a:prstGeom prst="rect">
            <a:avLst/>
          </a:prstGeom>
          <a:noFill/>
        </p:spPr>
        <p:txBody>
          <a:bodyPr wrap="none" rtlCol="0">
            <a:spAutoFit/>
          </a:bodyPr>
          <a:lstStyle/>
          <a:p>
            <a:r>
              <a:rPr lang="en-US" dirty="0" smtClean="0"/>
              <a:t>Could you walk</a:t>
            </a:r>
          </a:p>
          <a:p>
            <a:r>
              <a:rPr lang="en-US" dirty="0"/>
              <a:t>d</a:t>
            </a:r>
            <a:r>
              <a:rPr lang="en-US" dirty="0" smtClean="0"/>
              <a:t>ownstairs</a:t>
            </a:r>
          </a:p>
          <a:p>
            <a:r>
              <a:rPr lang="en-US" dirty="0" smtClean="0"/>
              <a:t>without falling?</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11</a:t>
            </a:fld>
            <a:endParaRPr lang="en-US" altLang="en-US"/>
          </a:p>
        </p:txBody>
      </p:sp>
    </p:spTree>
    <p:extLst>
      <p:ext uri="{BB962C8B-B14F-4D97-AF65-F5344CB8AC3E}">
        <p14:creationId xmlns:p14="http://schemas.microsoft.com/office/powerpoint/2010/main" val="2321734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 y="228600"/>
            <a:ext cx="8915400" cy="1190625"/>
          </a:xfrm>
        </p:spPr>
        <p:txBody>
          <a:bodyPr/>
          <a:lstStyle/>
          <a:p>
            <a:pPr eaLnBrk="1" hangingPunct="1"/>
            <a:r>
              <a:rPr lang="en-US" altLang="en-US" dirty="0" smtClean="0"/>
              <a:t>Systems Thinking:  </a:t>
            </a:r>
            <a:r>
              <a:rPr lang="en-US" altLang="en-US" sz="3600" dirty="0" smtClean="0"/>
              <a:t>If we want  better performance, we must improve the system</a:t>
            </a:r>
          </a:p>
        </p:txBody>
      </p:sp>
      <p:sp>
        <p:nvSpPr>
          <p:cNvPr id="17411" name="Rectangle 3"/>
          <p:cNvSpPr>
            <a:spLocks noGrp="1" noChangeArrowheads="1"/>
          </p:cNvSpPr>
          <p:nvPr>
            <p:ph idx="1"/>
          </p:nvPr>
        </p:nvSpPr>
        <p:spPr>
          <a:xfrm>
            <a:off x="685800" y="1905000"/>
            <a:ext cx="7772400" cy="3867150"/>
          </a:xfrm>
        </p:spPr>
        <p:txBody>
          <a:bodyPr/>
          <a:lstStyle/>
          <a:p>
            <a:pPr eaLnBrk="1" hangingPunct="1">
              <a:buFont typeface="Wingdings" panose="05000000000000000000" pitchFamily="2" charset="2"/>
              <a:buChar char="§"/>
            </a:pPr>
            <a:r>
              <a:rPr lang="en-US" altLang="en-US" sz="2800" dirty="0" smtClean="0"/>
              <a:t>Most problems in organizations do not come from individual workers. </a:t>
            </a:r>
          </a:p>
          <a:p>
            <a:pPr eaLnBrk="1" hangingPunct="1">
              <a:buFont typeface="Wingdings" panose="05000000000000000000" pitchFamily="2" charset="2"/>
              <a:buChar char="§"/>
            </a:pPr>
            <a:endParaRPr lang="en-US" altLang="en-US" sz="1100" dirty="0" smtClean="0"/>
          </a:p>
          <a:p>
            <a:pPr eaLnBrk="1" hangingPunct="1">
              <a:buFont typeface="Wingdings" panose="05000000000000000000" pitchFamily="2" charset="2"/>
              <a:buChar char="§"/>
            </a:pPr>
            <a:r>
              <a:rPr lang="en-US" altLang="en-US" sz="2800" dirty="0" smtClean="0"/>
              <a:t>Most problems come from the structure of the systems themselves.</a:t>
            </a:r>
          </a:p>
          <a:p>
            <a:pPr eaLnBrk="1" hangingPunct="1">
              <a:buFont typeface="Wingdings" panose="05000000000000000000" pitchFamily="2" charset="2"/>
              <a:buChar char="§"/>
            </a:pPr>
            <a:endParaRPr lang="en-US" altLang="en-US" sz="1100" dirty="0" smtClean="0"/>
          </a:p>
          <a:p>
            <a:pPr eaLnBrk="1" hangingPunct="1">
              <a:buFont typeface="Wingdings" panose="05000000000000000000" pitchFamily="2" charset="2"/>
              <a:buChar char="§"/>
            </a:pPr>
            <a:r>
              <a:rPr lang="en-US" altLang="en-US" sz="2800" dirty="0"/>
              <a:t>P</a:t>
            </a:r>
            <a:r>
              <a:rPr lang="en-US" altLang="en-US" sz="2800" dirty="0" smtClean="0"/>
              <a:t>eople doing the work can’t produce better results if the problem is built into the system – the work processes </a:t>
            </a:r>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12</a:t>
            </a:fld>
            <a:endParaRPr lang="en-US" altLang="en-US"/>
          </a:p>
        </p:txBody>
      </p:sp>
    </p:spTree>
    <p:extLst>
      <p:ext uri="{BB962C8B-B14F-4D97-AF65-F5344CB8AC3E}">
        <p14:creationId xmlns:p14="http://schemas.microsoft.com/office/powerpoint/2010/main" val="3576944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0624" y="381000"/>
            <a:ext cx="7772400" cy="1143000"/>
          </a:xfrm>
        </p:spPr>
        <p:txBody>
          <a:bodyPr/>
          <a:lstStyle/>
          <a:p>
            <a:r>
              <a:rPr lang="en-US" dirty="0" smtClean="0"/>
              <a:t>Designing Work Processes</a:t>
            </a:r>
            <a:endParaRPr lang="en-US" dirty="0"/>
          </a:p>
        </p:txBody>
      </p:sp>
      <p:pic>
        <p:nvPicPr>
          <p:cNvPr id="1026" name="Picture 2" descr="N:\Pictures\Look alikes -  insect killer, cooking spray.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1905000"/>
            <a:ext cx="2175271" cy="38671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62600" y="3505200"/>
            <a:ext cx="3276600" cy="830997"/>
          </a:xfrm>
          <a:prstGeom prst="rect">
            <a:avLst/>
          </a:prstGeom>
          <a:noFill/>
        </p:spPr>
        <p:txBody>
          <a:bodyPr wrap="square" rtlCol="0">
            <a:spAutoFit/>
          </a:bodyPr>
          <a:lstStyle/>
          <a:p>
            <a:r>
              <a:rPr lang="en-US" b="1" dirty="0" smtClean="0"/>
              <a:t>And hard to do the </a:t>
            </a:r>
          </a:p>
          <a:p>
            <a:r>
              <a:rPr lang="en-US" b="1" dirty="0" smtClean="0"/>
              <a:t>wrong thing?</a:t>
            </a:r>
            <a:endParaRPr lang="en-US" b="1" dirty="0"/>
          </a:p>
        </p:txBody>
      </p:sp>
      <p:sp>
        <p:nvSpPr>
          <p:cNvPr id="5" name="TextBox 4"/>
          <p:cNvSpPr txBox="1"/>
          <p:nvPr/>
        </p:nvSpPr>
        <p:spPr>
          <a:xfrm>
            <a:off x="5410200" y="2209800"/>
            <a:ext cx="4251314" cy="830997"/>
          </a:xfrm>
          <a:prstGeom prst="rect">
            <a:avLst/>
          </a:prstGeom>
          <a:noFill/>
        </p:spPr>
        <p:txBody>
          <a:bodyPr wrap="square" rtlCol="0">
            <a:spAutoFit/>
          </a:bodyPr>
          <a:lstStyle/>
          <a:p>
            <a:r>
              <a:rPr lang="en-US" b="1" dirty="0"/>
              <a:t>How can we make it easy </a:t>
            </a:r>
            <a:br>
              <a:rPr lang="en-US" b="1" dirty="0"/>
            </a:br>
            <a:r>
              <a:rPr lang="en-US" b="1" dirty="0"/>
              <a:t>to do the right thing?</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13</a:t>
            </a:fld>
            <a:endParaRPr lang="en-US" altLang="en-US"/>
          </a:p>
        </p:txBody>
      </p:sp>
    </p:spTree>
    <p:extLst>
      <p:ext uri="{BB962C8B-B14F-4D97-AF65-F5344CB8AC3E}">
        <p14:creationId xmlns:p14="http://schemas.microsoft.com/office/powerpoint/2010/main" val="1975309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4" descr="si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6250"/>
            <a:ext cx="3757613"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87171" y="792540"/>
            <a:ext cx="2971800" cy="1938992"/>
          </a:xfrm>
          <a:prstGeom prst="rect">
            <a:avLst/>
          </a:prstGeom>
        </p:spPr>
        <p:txBody>
          <a:bodyPr wrap="square">
            <a:spAutoFit/>
          </a:bodyPr>
          <a:lstStyle/>
          <a:p>
            <a:pPr>
              <a:spcBef>
                <a:spcPct val="0"/>
              </a:spcBef>
            </a:pPr>
            <a:r>
              <a:rPr lang="en-US" dirty="0" smtClean="0"/>
              <a:t>Systems Design</a:t>
            </a:r>
          </a:p>
          <a:p>
            <a:pPr>
              <a:spcBef>
                <a:spcPct val="0"/>
              </a:spcBef>
            </a:pPr>
            <a:endParaRPr lang="en-US" dirty="0" smtClean="0"/>
          </a:p>
          <a:p>
            <a:pPr>
              <a:spcBef>
                <a:spcPct val="0"/>
              </a:spcBef>
            </a:pPr>
            <a:endParaRPr lang="en-US" dirty="0"/>
          </a:p>
          <a:p>
            <a:pPr>
              <a:spcBef>
                <a:spcPct val="0"/>
              </a:spcBef>
            </a:pPr>
            <a:r>
              <a:rPr lang="en-US" dirty="0" smtClean="0"/>
              <a:t>How do you “design” for safety?</a:t>
            </a:r>
            <a:endParaRPr lang="en-US" dirty="0"/>
          </a:p>
        </p:txBody>
      </p:sp>
      <p:sp>
        <p:nvSpPr>
          <p:cNvPr id="3" name="Slide Number Placeholder 2"/>
          <p:cNvSpPr>
            <a:spLocks noGrp="1"/>
          </p:cNvSpPr>
          <p:nvPr>
            <p:ph type="sldNum" sz="quarter" idx="12"/>
          </p:nvPr>
        </p:nvSpPr>
        <p:spPr/>
        <p:txBody>
          <a:bodyPr/>
          <a:lstStyle/>
          <a:p>
            <a:fld id="{5C43D023-3A79-45D7-92F4-4AC77C46C561}" type="slidenum">
              <a:rPr lang="en-US" altLang="en-US" smtClean="0"/>
              <a:pPr/>
              <a:t>14</a:t>
            </a:fld>
            <a:endParaRPr lang="en-US" altLang="en-US"/>
          </a:p>
        </p:txBody>
      </p:sp>
    </p:spTree>
    <p:extLst>
      <p:ext uri="{BB962C8B-B14F-4D97-AF65-F5344CB8AC3E}">
        <p14:creationId xmlns:p14="http://schemas.microsoft.com/office/powerpoint/2010/main" val="33824607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917257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 name="Slide Number Placeholder 1"/>
          <p:cNvSpPr>
            <a:spLocks noGrp="1"/>
          </p:cNvSpPr>
          <p:nvPr>
            <p:ph type="sldNum" sz="quarter" idx="12"/>
          </p:nvPr>
        </p:nvSpPr>
        <p:spPr/>
        <p:txBody>
          <a:bodyPr/>
          <a:lstStyle/>
          <a:p>
            <a:fld id="{5C43D023-3A79-45D7-92F4-4AC77C46C561}" type="slidenum">
              <a:rPr lang="en-US" altLang="en-US" smtClean="0"/>
              <a:pPr/>
              <a:t>15</a:t>
            </a:fld>
            <a:endParaRPr lang="en-US" altLang="en-US"/>
          </a:p>
        </p:txBody>
      </p:sp>
    </p:spTree>
    <p:extLst>
      <p:ext uri="{BB962C8B-B14F-4D97-AF65-F5344CB8AC3E}">
        <p14:creationId xmlns:p14="http://schemas.microsoft.com/office/powerpoint/2010/main" val="486158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Human Error Models</a:t>
            </a:r>
          </a:p>
        </p:txBody>
      </p:sp>
      <p:sp>
        <p:nvSpPr>
          <p:cNvPr id="18435" name="Rectangle 3"/>
          <p:cNvSpPr>
            <a:spLocks noGrp="1" noChangeArrowheads="1"/>
          </p:cNvSpPr>
          <p:nvPr>
            <p:ph idx="1"/>
          </p:nvPr>
        </p:nvSpPr>
        <p:spPr>
          <a:xfrm>
            <a:off x="300251" y="1905000"/>
            <a:ext cx="8839200" cy="4114800"/>
          </a:xfrm>
        </p:spPr>
        <p:txBody>
          <a:bodyPr/>
          <a:lstStyle/>
          <a:p>
            <a:pPr eaLnBrk="1" hangingPunct="1">
              <a:buFont typeface="Wingdings" panose="05000000000000000000" pitchFamily="2" charset="2"/>
              <a:buChar char="§"/>
            </a:pPr>
            <a:r>
              <a:rPr lang="en-US" altLang="en-US" sz="2800" b="1" dirty="0" smtClean="0"/>
              <a:t>The “bad employee” model</a:t>
            </a:r>
            <a:r>
              <a:rPr lang="en-US" altLang="en-US" sz="2800" dirty="0" smtClean="0"/>
              <a:t> – </a:t>
            </a:r>
          </a:p>
          <a:p>
            <a:pPr lvl="1" eaLnBrk="1" hangingPunct="1">
              <a:buFont typeface="Wingdings" panose="05000000000000000000" pitchFamily="2" charset="2"/>
              <a:buChar char="§"/>
            </a:pPr>
            <a:r>
              <a:rPr lang="en-US" altLang="en-US" sz="2400" dirty="0" smtClean="0"/>
              <a:t> “Names, blames, and shames" an individual(s) as "causing" the accident. </a:t>
            </a:r>
          </a:p>
          <a:p>
            <a:pPr lvl="1" eaLnBrk="1" hangingPunct="1">
              <a:buFont typeface="Wingdings" panose="05000000000000000000" pitchFamily="2" charset="2"/>
              <a:buChar char="§"/>
            </a:pPr>
            <a:r>
              <a:rPr lang="en-US" altLang="en-US" sz="2400" dirty="0" smtClean="0"/>
              <a:t>Assumes mistakes and errors are the result of negligence, inattention, carelessness, lack of skill or knowledge, lack or motivation. </a:t>
            </a:r>
          </a:p>
          <a:p>
            <a:pPr lvl="1" eaLnBrk="1" hangingPunct="1">
              <a:buFont typeface="Wingdings" panose="05000000000000000000" pitchFamily="2" charset="2"/>
              <a:buChar char="§"/>
            </a:pPr>
            <a:r>
              <a:rPr lang="en-US" altLang="en-US" sz="2400" dirty="0" smtClean="0"/>
              <a:t>This model uses fear and discipline to attempt to improve safety. </a:t>
            </a:r>
          </a:p>
          <a:p>
            <a:pPr lvl="1" eaLnBrk="1" hangingPunct="1">
              <a:buFont typeface="Wingdings" panose="05000000000000000000" pitchFamily="2" charset="2"/>
              <a:buChar char="§"/>
            </a:pPr>
            <a:r>
              <a:rPr lang="en-US" altLang="en-US" sz="2400" dirty="0" smtClean="0"/>
              <a:t>“Bad things happen because of bad people."</a:t>
            </a:r>
            <a:r>
              <a:rPr lang="en-US" altLang="en-US" dirty="0" smtClean="0"/>
              <a:t> </a:t>
            </a:r>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16</a:t>
            </a:fld>
            <a:endParaRPr lang="en-US" altLang="en-US"/>
          </a:p>
        </p:txBody>
      </p:sp>
    </p:spTree>
    <p:extLst>
      <p:ext uri="{BB962C8B-B14F-4D97-AF65-F5344CB8AC3E}">
        <p14:creationId xmlns:p14="http://schemas.microsoft.com/office/powerpoint/2010/main" val="3240842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Human Error Models</a:t>
            </a:r>
          </a:p>
        </p:txBody>
      </p:sp>
      <p:sp>
        <p:nvSpPr>
          <p:cNvPr id="19459" name="Rectangle 3"/>
          <p:cNvSpPr>
            <a:spLocks noGrp="1" noChangeArrowheads="1"/>
          </p:cNvSpPr>
          <p:nvPr>
            <p:ph idx="1"/>
          </p:nvPr>
        </p:nvSpPr>
        <p:spPr>
          <a:xfrm>
            <a:off x="228600" y="1828800"/>
            <a:ext cx="8610600" cy="4495800"/>
          </a:xfrm>
        </p:spPr>
        <p:txBody>
          <a:bodyPr/>
          <a:lstStyle/>
          <a:p>
            <a:pPr eaLnBrk="1" hangingPunct="1">
              <a:buFont typeface="Wingdings" panose="05000000000000000000" pitchFamily="2" charset="2"/>
              <a:buChar char="§"/>
            </a:pPr>
            <a:r>
              <a:rPr lang="en-US" altLang="en-US" sz="2800" b="1" dirty="0" smtClean="0"/>
              <a:t>System model</a:t>
            </a:r>
            <a:r>
              <a:rPr lang="en-US" altLang="en-US" sz="2800" dirty="0" smtClean="0"/>
              <a:t> – </a:t>
            </a:r>
          </a:p>
          <a:p>
            <a:pPr lvl="1" eaLnBrk="1" hangingPunct="1">
              <a:buFont typeface="Wingdings" panose="05000000000000000000" pitchFamily="2" charset="2"/>
              <a:buChar char="§"/>
            </a:pPr>
            <a:r>
              <a:rPr lang="en-US" altLang="en-US" sz="2200" dirty="0" smtClean="0"/>
              <a:t>Recognizes that systems cause most errors. </a:t>
            </a:r>
          </a:p>
          <a:p>
            <a:pPr lvl="1" eaLnBrk="1" hangingPunct="1">
              <a:buFont typeface="Wingdings" panose="05000000000000000000" pitchFamily="2" charset="2"/>
              <a:buChar char="§"/>
            </a:pPr>
            <a:r>
              <a:rPr lang="en-US" altLang="en-US" sz="2200" dirty="0" smtClean="0"/>
              <a:t>Acknowledges that the organizational culture, design of work processes, can set workers up to fail.   ("latent failures“)</a:t>
            </a:r>
          </a:p>
          <a:p>
            <a:pPr lvl="1" eaLnBrk="1" hangingPunct="1">
              <a:buFont typeface="Wingdings" panose="05000000000000000000" pitchFamily="2" charset="2"/>
              <a:buChar char="§"/>
            </a:pPr>
            <a:r>
              <a:rPr lang="en-US" altLang="en-US" sz="2200" dirty="0"/>
              <a:t>R</a:t>
            </a:r>
            <a:r>
              <a:rPr lang="en-US" altLang="en-US" sz="2200" dirty="0" smtClean="0"/>
              <a:t>ecognizes human limitations and that humans make errors </a:t>
            </a:r>
          </a:p>
          <a:p>
            <a:pPr lvl="1" eaLnBrk="1" hangingPunct="1">
              <a:buFont typeface="Wingdings" panose="05000000000000000000" pitchFamily="2" charset="2"/>
              <a:buChar char="§"/>
            </a:pPr>
            <a:r>
              <a:rPr lang="en-US" altLang="en-US" sz="2200" dirty="0" smtClean="0"/>
              <a:t>Systems should be designed to anticipate human error and avoid harm to the patient</a:t>
            </a:r>
            <a:r>
              <a:rPr lang="en-US" altLang="en-US" sz="2400" dirty="0" smtClean="0"/>
              <a:t>.</a:t>
            </a:r>
          </a:p>
          <a:p>
            <a:pPr lvl="1" eaLnBrk="1" hangingPunct="1">
              <a:buFont typeface="Wingdings" panose="05000000000000000000" pitchFamily="2" charset="2"/>
              <a:buChar char="§"/>
            </a:pPr>
            <a:endParaRPr lang="en-US" altLang="en-US" sz="2400" dirty="0"/>
          </a:p>
          <a:p>
            <a:pPr lvl="1" eaLnBrk="1" hangingPunct="1">
              <a:buFont typeface="Wingdings" panose="05000000000000000000" pitchFamily="2" charset="2"/>
              <a:buChar char="§"/>
            </a:pPr>
            <a:r>
              <a:rPr lang="en-US" altLang="en-US" sz="2400" dirty="0" smtClean="0"/>
              <a:t>“ High reliability organization”</a:t>
            </a:r>
          </a:p>
          <a:p>
            <a:pPr eaLnBrk="1" hangingPunct="1"/>
            <a:endParaRPr lang="en-US" altLang="en-US" sz="2800" dirty="0" smtClean="0"/>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17</a:t>
            </a:fld>
            <a:endParaRPr lang="en-US" altLang="en-US"/>
          </a:p>
        </p:txBody>
      </p:sp>
    </p:spTree>
    <p:extLst>
      <p:ext uri="{BB962C8B-B14F-4D97-AF65-F5344CB8AC3E}">
        <p14:creationId xmlns:p14="http://schemas.microsoft.com/office/powerpoint/2010/main" val="2176646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510466" y="1982327"/>
            <a:ext cx="5379128" cy="1938992"/>
          </a:xfrm>
          <a:prstGeom prst="rect">
            <a:avLst/>
          </a:prstGeom>
          <a:noFill/>
          <a:ln w="57150">
            <a:solidFill>
              <a:schemeClr val="accent1"/>
            </a:solidFill>
            <a:prstDash val="solid"/>
          </a:ln>
        </p:spPr>
        <p:txBody>
          <a:bodyPr wrap="square" rtlCol="0">
            <a:spAutoFit/>
          </a:bodyPr>
          <a:lstStyle/>
          <a:p>
            <a:pPr algn="ctr"/>
            <a:r>
              <a:rPr lang="en-US" b="1" dirty="0" smtClean="0"/>
              <a:t>Daily work – everyday operations</a:t>
            </a:r>
            <a:r>
              <a:rPr lang="en-US" dirty="0" smtClean="0"/>
              <a:t>:</a:t>
            </a:r>
            <a:endParaRPr lang="en-US" sz="1100" dirty="0" smtClean="0"/>
          </a:p>
          <a:p>
            <a:r>
              <a:rPr lang="en-US" dirty="0"/>
              <a:t>1</a:t>
            </a:r>
            <a:r>
              <a:rPr lang="en-US" dirty="0" smtClean="0"/>
              <a:t>. System Design     </a:t>
            </a:r>
          </a:p>
          <a:p>
            <a:r>
              <a:rPr lang="en-US" dirty="0" smtClean="0">
                <a:solidFill>
                  <a:srgbClr val="FF0000"/>
                </a:solidFill>
              </a:rPr>
              <a:t>     </a:t>
            </a:r>
            <a:r>
              <a:rPr lang="en-US" dirty="0" smtClean="0"/>
              <a:t>-</a:t>
            </a:r>
            <a:r>
              <a:rPr lang="en-US" dirty="0" smtClean="0">
                <a:solidFill>
                  <a:srgbClr val="FF0000"/>
                </a:solidFill>
              </a:rPr>
              <a:t> </a:t>
            </a:r>
            <a:r>
              <a:rPr lang="en-US" dirty="0" smtClean="0"/>
              <a:t>are work processes well designed?</a:t>
            </a:r>
          </a:p>
          <a:p>
            <a:r>
              <a:rPr lang="en-US" dirty="0" smtClean="0"/>
              <a:t>     - </a:t>
            </a:r>
            <a:r>
              <a:rPr lang="en-US" dirty="0"/>
              <a:t>are </a:t>
            </a:r>
            <a:r>
              <a:rPr lang="en-US" dirty="0" smtClean="0"/>
              <a:t>defined work </a:t>
            </a:r>
            <a:r>
              <a:rPr lang="en-US" dirty="0"/>
              <a:t>processes </a:t>
            </a:r>
            <a:r>
              <a:rPr lang="en-US" dirty="0" smtClean="0"/>
              <a:t>followed?</a:t>
            </a:r>
          </a:p>
          <a:p>
            <a:r>
              <a:rPr lang="en-US" dirty="0"/>
              <a:t>2</a:t>
            </a:r>
            <a:r>
              <a:rPr lang="en-US" dirty="0" smtClean="0"/>
              <a:t>. </a:t>
            </a:r>
            <a:r>
              <a:rPr lang="en-US" dirty="0">
                <a:solidFill>
                  <a:srgbClr val="FF0000"/>
                </a:solidFill>
              </a:rPr>
              <a:t>Culture</a:t>
            </a:r>
            <a:r>
              <a:rPr lang="en-US" dirty="0"/>
              <a:t>  </a:t>
            </a:r>
          </a:p>
        </p:txBody>
      </p:sp>
      <p:sp>
        <p:nvSpPr>
          <p:cNvPr id="5" name="Right Arrow 4"/>
          <p:cNvSpPr/>
          <p:nvPr/>
        </p:nvSpPr>
        <p:spPr bwMode="auto">
          <a:xfrm>
            <a:off x="6019800" y="2168142"/>
            <a:ext cx="1219200"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327405" y="2075019"/>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8" name="TextBox 7"/>
          <p:cNvSpPr txBox="1"/>
          <p:nvPr/>
        </p:nvSpPr>
        <p:spPr>
          <a:xfrm>
            <a:off x="1370158" y="228600"/>
            <a:ext cx="5943599" cy="1323439"/>
          </a:xfrm>
          <a:prstGeom prst="rect">
            <a:avLst/>
          </a:prstGeom>
          <a:noFill/>
        </p:spPr>
        <p:txBody>
          <a:bodyPr wrap="square" rtlCol="0">
            <a:spAutoFit/>
          </a:bodyPr>
          <a:lstStyle/>
          <a:p>
            <a:pPr algn="ctr"/>
            <a:r>
              <a:rPr lang="en-US" sz="4000" b="1" dirty="0" smtClean="0"/>
              <a:t>What drives good or bad outcomes for patients?</a:t>
            </a:r>
            <a:endParaRPr lang="en-US" sz="4000" b="1" dirty="0"/>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18</a:t>
            </a:fld>
            <a:endParaRPr lang="en-US" altLang="en-US"/>
          </a:p>
        </p:txBody>
      </p:sp>
    </p:spTree>
    <p:extLst>
      <p:ext uri="{BB962C8B-B14F-4D97-AF65-F5344CB8AC3E}">
        <p14:creationId xmlns:p14="http://schemas.microsoft.com/office/powerpoint/2010/main" val="586654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Culture</a:t>
            </a:r>
          </a:p>
        </p:txBody>
      </p:sp>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dirty="0" smtClean="0"/>
              <a:t>What’s “culture” mean to you?</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19</a:t>
            </a:fld>
            <a:endParaRPr lang="en-US" altLang="en-US"/>
          </a:p>
        </p:txBody>
      </p:sp>
    </p:spTree>
    <p:extLst>
      <p:ext uri="{BB962C8B-B14F-4D97-AF65-F5344CB8AC3E}">
        <p14:creationId xmlns:p14="http://schemas.microsoft.com/office/powerpoint/2010/main" val="1824757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dirty="0" smtClean="0"/>
              <a:t>“The way we do things around here”</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20</a:t>
            </a:fld>
            <a:endParaRPr lang="en-US" altLang="en-US"/>
          </a:p>
        </p:txBody>
      </p:sp>
    </p:spTree>
    <p:extLst>
      <p:ext uri="{BB962C8B-B14F-4D97-AF65-F5344CB8AC3E}">
        <p14:creationId xmlns:p14="http://schemas.microsoft.com/office/powerpoint/2010/main" val="233092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 of Safety: </a:t>
            </a:r>
            <a:br>
              <a:rPr lang="en-US" dirty="0" smtClean="0"/>
            </a:br>
            <a:r>
              <a:rPr lang="en-US" dirty="0" smtClean="0"/>
              <a:t>Key Aspects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Leadership &amp; Values</a:t>
            </a:r>
          </a:p>
          <a:p>
            <a:pPr>
              <a:buFont typeface="Wingdings" panose="05000000000000000000" pitchFamily="2" charset="2"/>
              <a:buChar char="§"/>
            </a:pPr>
            <a:r>
              <a:rPr lang="en-US" dirty="0" smtClean="0"/>
              <a:t>A “Just” Culture/Psychological Safety</a:t>
            </a:r>
          </a:p>
          <a:p>
            <a:pPr>
              <a:buFont typeface="Wingdings" panose="05000000000000000000" pitchFamily="2" charset="2"/>
              <a:buChar char="§"/>
            </a:pPr>
            <a:r>
              <a:rPr lang="en-US" dirty="0" smtClean="0"/>
              <a:t>Communication </a:t>
            </a:r>
          </a:p>
          <a:p>
            <a:pPr>
              <a:buFont typeface="Wingdings" panose="05000000000000000000" pitchFamily="2" charset="2"/>
              <a:buChar char="§"/>
            </a:pPr>
            <a:r>
              <a:rPr lang="en-US" dirty="0" smtClean="0"/>
              <a:t>Teamwork</a:t>
            </a:r>
          </a:p>
          <a:p>
            <a:pPr>
              <a:buFont typeface="Wingdings" panose="05000000000000000000" pitchFamily="2" charset="2"/>
              <a:buChar char="§"/>
            </a:pPr>
            <a:r>
              <a:rPr lang="en-US" dirty="0" smtClean="0"/>
              <a:t>Staff Empowerment/Engagement</a:t>
            </a:r>
          </a:p>
          <a:p>
            <a:pPr>
              <a:buFont typeface="Wingdings" panose="05000000000000000000" pitchFamily="2" charset="2"/>
              <a:buChar char="§"/>
            </a:pPr>
            <a:r>
              <a:rPr lang="en-US" dirty="0" smtClean="0"/>
              <a:t>Patient/Family Engagement</a:t>
            </a:r>
          </a:p>
          <a:p>
            <a:pPr marL="0" indent="0">
              <a:buNone/>
            </a:pP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21</a:t>
            </a:fld>
            <a:endParaRPr lang="en-US" altLang="en-US"/>
          </a:p>
        </p:txBody>
      </p:sp>
    </p:spTree>
    <p:extLst>
      <p:ext uri="{BB962C8B-B14F-4D97-AF65-F5344CB8AC3E}">
        <p14:creationId xmlns:p14="http://schemas.microsoft.com/office/powerpoint/2010/main" val="19605992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a:xfrm>
            <a:off x="228600" y="609600"/>
            <a:ext cx="8686800" cy="1143000"/>
          </a:xfrm>
        </p:spPr>
        <p:txBody>
          <a:bodyPr/>
          <a:lstStyle/>
          <a:p>
            <a:r>
              <a:rPr lang="en-US" altLang="en-US" dirty="0" smtClean="0">
                <a:ea typeface="ＭＳ Ｐゴシック" pitchFamily="34" charset="-128"/>
              </a:rPr>
              <a:t>Culture eats Strategy for Breakfast</a:t>
            </a:r>
          </a:p>
        </p:txBody>
      </p:sp>
      <p:pic>
        <p:nvPicPr>
          <p:cNvPr id="1026" name="Picture 2" descr="Image result for picture l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86000"/>
            <a:ext cx="3276600" cy="30788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ulture eats strategy for breakfa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4700" y="2209800"/>
            <a:ext cx="4496188"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FE48485F-393D-4BF6-90D2-052AB1DD6BD0}" type="slidenum">
              <a:rPr lang="en-US" altLang="en-US" smtClean="0"/>
              <a:pPr/>
              <a:t>22</a:t>
            </a:fld>
            <a:endParaRPr lang="en-US" altLang="en-US"/>
          </a:p>
        </p:txBody>
      </p:sp>
    </p:spTree>
    <p:extLst>
      <p:ext uri="{BB962C8B-B14F-4D97-AF65-F5344CB8AC3E}">
        <p14:creationId xmlns:p14="http://schemas.microsoft.com/office/powerpoint/2010/main" val="19191472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Improving Safety Culture</a:t>
            </a:r>
            <a:endParaRPr lang="en-US" dirty="0"/>
          </a:p>
        </p:txBody>
      </p:sp>
      <p:sp>
        <p:nvSpPr>
          <p:cNvPr id="8" name="Subtitle 7"/>
          <p:cNvSpPr>
            <a:spLocks noGrp="1"/>
          </p:cNvSpPr>
          <p:nvPr>
            <p:ph type="subTitle" idx="1"/>
          </p:nvPr>
        </p:nvSpPr>
        <p:spPr/>
        <p:txBody>
          <a:bodyPr/>
          <a:lstStyle/>
          <a:p>
            <a:r>
              <a:rPr lang="en-US" dirty="0" smtClean="0"/>
              <a:t>Tools/high engagement strategies   for improving culture</a:t>
            </a:r>
            <a:endParaRPr lang="en-US" dirty="0"/>
          </a:p>
        </p:txBody>
      </p:sp>
      <p:sp>
        <p:nvSpPr>
          <p:cNvPr id="2" name="Slide Number Placeholder 1"/>
          <p:cNvSpPr>
            <a:spLocks noGrp="1"/>
          </p:cNvSpPr>
          <p:nvPr>
            <p:ph type="sldNum" sz="quarter" idx="12"/>
          </p:nvPr>
        </p:nvSpPr>
        <p:spPr/>
        <p:txBody>
          <a:bodyPr/>
          <a:lstStyle/>
          <a:p>
            <a:fld id="{B8D5D107-CFD6-4506-ACEE-BC41CB81913D}" type="slidenum">
              <a:rPr lang="en-US" altLang="en-US" smtClean="0"/>
              <a:pPr/>
              <a:t>23</a:t>
            </a:fld>
            <a:endParaRPr lang="en-US" altLang="en-US"/>
          </a:p>
        </p:txBody>
      </p:sp>
    </p:spTree>
    <p:extLst>
      <p:ext uri="{BB962C8B-B14F-4D97-AF65-F5344CB8AC3E}">
        <p14:creationId xmlns:p14="http://schemas.microsoft.com/office/powerpoint/2010/main" val="38355835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Targeting Everyday Behaviors</a:t>
            </a:r>
            <a:endParaRPr lang="en-US" dirty="0"/>
          </a:p>
        </p:txBody>
      </p:sp>
      <p:sp>
        <p:nvSpPr>
          <p:cNvPr id="3" name="Content Placeholder 2"/>
          <p:cNvSpPr>
            <a:spLocks noGrp="1"/>
          </p:cNvSpPr>
          <p:nvPr>
            <p:ph idx="1"/>
          </p:nvPr>
        </p:nvSpPr>
        <p:spPr>
          <a:xfrm>
            <a:off x="685800" y="2362200"/>
            <a:ext cx="7772400" cy="2743200"/>
          </a:xfrm>
        </p:spPr>
        <p:txBody>
          <a:bodyPr/>
          <a:lstStyle/>
          <a:p>
            <a:pPr>
              <a:buFont typeface="Wingdings" panose="05000000000000000000" pitchFamily="2" charset="2"/>
              <a:buChar char="§"/>
            </a:pPr>
            <a:r>
              <a:rPr lang="en-US" dirty="0" smtClean="0"/>
              <a:t>How are errors being dealt with today?</a:t>
            </a:r>
          </a:p>
          <a:p>
            <a:pPr>
              <a:buFont typeface="Wingdings" panose="05000000000000000000" pitchFamily="2" charset="2"/>
              <a:buChar char="§"/>
            </a:pPr>
            <a:r>
              <a:rPr lang="en-US" dirty="0" smtClean="0"/>
              <a:t>How comfortable are staff with each other?</a:t>
            </a:r>
          </a:p>
          <a:p>
            <a:pPr>
              <a:buFont typeface="Wingdings" panose="05000000000000000000" pitchFamily="2" charset="2"/>
              <a:buChar char="§"/>
            </a:pPr>
            <a:r>
              <a:rPr lang="en-US" dirty="0" smtClean="0"/>
              <a:t>How are staff disagreements handled?</a:t>
            </a:r>
          </a:p>
          <a:p>
            <a:pPr>
              <a:buFont typeface="Wingdings" panose="05000000000000000000" pitchFamily="2" charset="2"/>
              <a:buChar char="§"/>
            </a:pPr>
            <a:r>
              <a:rPr lang="en-US" dirty="0" smtClean="0"/>
              <a:t>How are questions being answered ?</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24</a:t>
            </a:fld>
            <a:endParaRPr lang="en-US" altLang="en-US"/>
          </a:p>
        </p:txBody>
      </p:sp>
    </p:spTree>
    <p:extLst>
      <p:ext uri="{BB962C8B-B14F-4D97-AF65-F5344CB8AC3E}">
        <p14:creationId xmlns:p14="http://schemas.microsoft.com/office/powerpoint/2010/main" val="39764515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5943600" cy="1143000"/>
          </a:xfrm>
        </p:spPr>
        <p:txBody>
          <a:bodyPr/>
          <a:lstStyle/>
          <a:p>
            <a:r>
              <a:rPr lang="en-US" dirty="0" smtClean="0"/>
              <a:t>Other Strategies for Improving Culture</a:t>
            </a:r>
            <a:endParaRPr lang="en-US" dirty="0"/>
          </a:p>
        </p:txBody>
      </p:sp>
      <p:sp>
        <p:nvSpPr>
          <p:cNvPr id="3" name="Content Placeholder 2"/>
          <p:cNvSpPr>
            <a:spLocks noGrp="1"/>
          </p:cNvSpPr>
          <p:nvPr>
            <p:ph idx="1"/>
          </p:nvPr>
        </p:nvSpPr>
        <p:spPr>
          <a:xfrm>
            <a:off x="685800" y="2362200"/>
            <a:ext cx="7772400" cy="2514600"/>
          </a:xfrm>
        </p:spPr>
        <p:txBody>
          <a:bodyPr/>
          <a:lstStyle/>
          <a:p>
            <a:r>
              <a:rPr lang="en-US" dirty="0"/>
              <a:t>Get Rid of a Blame </a:t>
            </a:r>
            <a:r>
              <a:rPr lang="en-US" dirty="0" smtClean="0"/>
              <a:t>Culture</a:t>
            </a:r>
          </a:p>
          <a:p>
            <a:r>
              <a:rPr lang="en-US" dirty="0"/>
              <a:t>Identify What is Going </a:t>
            </a:r>
            <a:r>
              <a:rPr lang="en-US" dirty="0" smtClean="0"/>
              <a:t>Right</a:t>
            </a:r>
          </a:p>
          <a:p>
            <a:r>
              <a:rPr lang="en-US" dirty="0"/>
              <a:t>Develop a Process for </a:t>
            </a:r>
            <a:r>
              <a:rPr lang="en-US" dirty="0" smtClean="0"/>
              <a:t>Listening</a:t>
            </a:r>
          </a:p>
          <a:p>
            <a:r>
              <a:rPr lang="en-US" dirty="0"/>
              <a:t>Encourage Positive </a:t>
            </a:r>
            <a:r>
              <a:rPr lang="en-US" dirty="0" smtClean="0"/>
              <a:t>Behavior</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25</a:t>
            </a:fld>
            <a:endParaRPr lang="en-US" altLang="en-US"/>
          </a:p>
        </p:txBody>
      </p:sp>
    </p:spTree>
    <p:extLst>
      <p:ext uri="{BB962C8B-B14F-4D97-AF65-F5344CB8AC3E}">
        <p14:creationId xmlns:p14="http://schemas.microsoft.com/office/powerpoint/2010/main" val="3915179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548" y="3505200"/>
            <a:ext cx="5368771" cy="1938992"/>
          </a:xfrm>
          <a:noFill/>
          <a:ln w="57150">
            <a:solidFill>
              <a:schemeClr val="accent1"/>
            </a:solidFill>
            <a:prstDash val="solid"/>
          </a:ln>
        </p:spPr>
        <p:txBody>
          <a:bodyPr wrap="square" rtlCol="0">
            <a:spAutoFit/>
          </a:bodyPr>
          <a:lstStyle/>
          <a:p>
            <a:pPr marL="0" indent="0" algn="ctr" eaLnBrk="0" hangingPunct="0">
              <a:spcBef>
                <a:spcPct val="0"/>
              </a:spcBef>
              <a:buNone/>
            </a:pPr>
            <a:r>
              <a:rPr lang="en-US" sz="2400" b="1" kern="1200" dirty="0" smtClean="0">
                <a:latin typeface="Times New Roman" pitchFamily="18" charset="0"/>
              </a:rPr>
              <a:t>Improving </a:t>
            </a:r>
            <a:r>
              <a:rPr lang="en-US" sz="2400" b="1" kern="1200" dirty="0">
                <a:latin typeface="Times New Roman" pitchFamily="18" charset="0"/>
              </a:rPr>
              <a:t>daily work:</a:t>
            </a:r>
          </a:p>
          <a:p>
            <a:pPr marL="0" indent="0" eaLnBrk="0" hangingPunct="0">
              <a:spcBef>
                <a:spcPct val="0"/>
              </a:spcBef>
              <a:buNone/>
            </a:pPr>
            <a:r>
              <a:rPr lang="en-US" sz="2400" kern="1200" dirty="0" smtClean="0">
                <a:latin typeface="Times New Roman" pitchFamily="18" charset="0"/>
              </a:rPr>
              <a:t>1. Culture </a:t>
            </a:r>
            <a:r>
              <a:rPr lang="en-US" sz="2400" kern="1200" dirty="0">
                <a:latin typeface="Times New Roman" pitchFamily="18" charset="0"/>
              </a:rPr>
              <a:t>including commitment to </a:t>
            </a:r>
            <a:r>
              <a:rPr lang="en-US" sz="2400" kern="1200" dirty="0" smtClean="0">
                <a:latin typeface="Times New Roman" pitchFamily="18" charset="0"/>
              </a:rPr>
              <a:t>safety</a:t>
            </a:r>
          </a:p>
          <a:p>
            <a:pPr marL="0" indent="0" eaLnBrk="0" hangingPunct="0">
              <a:spcBef>
                <a:spcPct val="0"/>
              </a:spcBef>
              <a:buNone/>
            </a:pPr>
            <a:r>
              <a:rPr lang="en-US" sz="2400" kern="1200" dirty="0" smtClean="0">
                <a:latin typeface="Times New Roman" pitchFamily="18" charset="0"/>
              </a:rPr>
              <a:t>        and continual learning   </a:t>
            </a:r>
          </a:p>
          <a:p>
            <a:pPr marL="0" indent="0" eaLnBrk="0" hangingPunct="0">
              <a:spcBef>
                <a:spcPct val="0"/>
              </a:spcBef>
              <a:buNone/>
            </a:pPr>
            <a:r>
              <a:rPr lang="en-US" sz="2400" kern="1200" dirty="0" smtClean="0">
                <a:latin typeface="Times New Roman" pitchFamily="18" charset="0"/>
              </a:rPr>
              <a:t>2</a:t>
            </a:r>
            <a:r>
              <a:rPr lang="en-US" sz="2400" kern="1200" dirty="0">
                <a:latin typeface="Times New Roman" pitchFamily="18" charset="0"/>
              </a:rPr>
              <a:t>. </a:t>
            </a:r>
            <a:r>
              <a:rPr lang="en-US" sz="2400" kern="1200" dirty="0" smtClean="0">
                <a:latin typeface="Times New Roman" pitchFamily="18" charset="0"/>
              </a:rPr>
              <a:t> </a:t>
            </a:r>
            <a:r>
              <a:rPr lang="en-US" sz="2400" kern="1200" dirty="0" smtClean="0">
                <a:solidFill>
                  <a:srgbClr val="FF0000"/>
                </a:solidFill>
                <a:latin typeface="Times New Roman" pitchFamily="18" charset="0"/>
              </a:rPr>
              <a:t>“See problems”</a:t>
            </a:r>
            <a:endParaRPr lang="en-US" sz="2400" kern="1200" dirty="0">
              <a:solidFill>
                <a:srgbClr val="FF0000"/>
              </a:solidFill>
              <a:latin typeface="Times New Roman" pitchFamily="18" charset="0"/>
            </a:endParaRPr>
          </a:p>
          <a:p>
            <a:pPr marL="0" indent="0" eaLnBrk="0" hangingPunct="0">
              <a:spcBef>
                <a:spcPct val="0"/>
              </a:spcBef>
              <a:buNone/>
            </a:pPr>
            <a:r>
              <a:rPr lang="en-US" sz="2400" kern="1200" dirty="0" smtClean="0">
                <a:latin typeface="Times New Roman" pitchFamily="18" charset="0"/>
              </a:rPr>
              <a:t>3</a:t>
            </a:r>
            <a:r>
              <a:rPr lang="en-US" sz="2400" kern="1200" dirty="0">
                <a:latin typeface="Times New Roman" pitchFamily="18" charset="0"/>
              </a:rPr>
              <a:t>.  </a:t>
            </a:r>
            <a:r>
              <a:rPr lang="en-US" sz="2400" kern="1200" dirty="0" smtClean="0">
                <a:latin typeface="Times New Roman" pitchFamily="18" charset="0"/>
              </a:rPr>
              <a:t>“Solve problems” </a:t>
            </a:r>
            <a:endParaRPr lang="en-US" sz="2400" b="1" kern="1200" dirty="0">
              <a:latin typeface="Times New Roman" pitchFamily="18" charset="0"/>
            </a:endParaRPr>
          </a:p>
        </p:txBody>
      </p:sp>
      <p:sp>
        <p:nvSpPr>
          <p:cNvPr id="5" name="Right Arrow 4"/>
          <p:cNvSpPr/>
          <p:nvPr/>
        </p:nvSpPr>
        <p:spPr bwMode="auto">
          <a:xfrm>
            <a:off x="5689247" y="2084872"/>
            <a:ext cx="1219200"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255867" y="1911690"/>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7" name="Curved Left Arrow 6"/>
          <p:cNvSpPr/>
          <p:nvPr/>
        </p:nvSpPr>
        <p:spPr bwMode="auto">
          <a:xfrm>
            <a:off x="6150154" y="2744746"/>
            <a:ext cx="731520" cy="198120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936385" y="288328"/>
            <a:ext cx="7086600" cy="1323439"/>
          </a:xfrm>
          <a:prstGeom prst="rect">
            <a:avLst/>
          </a:prstGeom>
          <a:noFill/>
        </p:spPr>
        <p:txBody>
          <a:bodyPr wrap="square" rtlCol="0">
            <a:spAutoFit/>
          </a:bodyPr>
          <a:lstStyle/>
          <a:p>
            <a:pPr algn="ctr"/>
            <a:r>
              <a:rPr lang="en-US" sz="4000" b="1" dirty="0" smtClean="0"/>
              <a:t>What drives good or bad outcomes for patients?</a:t>
            </a:r>
            <a:endParaRPr lang="en-US" sz="4000" b="1"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26</a:t>
            </a:fld>
            <a:endParaRPr lang="en-US" altLang="en-US"/>
          </a:p>
        </p:txBody>
      </p:sp>
    </p:spTree>
    <p:extLst>
      <p:ext uri="{BB962C8B-B14F-4D97-AF65-F5344CB8AC3E}">
        <p14:creationId xmlns:p14="http://schemas.microsoft.com/office/powerpoint/2010/main" val="2231366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534400" cy="1143000"/>
          </a:xfrm>
        </p:spPr>
        <p:txBody>
          <a:bodyPr/>
          <a:lstStyle/>
          <a:p>
            <a:r>
              <a:rPr lang="en-US" dirty="0" smtClean="0"/>
              <a:t>Improving Daily Work: </a:t>
            </a:r>
            <a:br>
              <a:rPr lang="en-US" dirty="0" smtClean="0"/>
            </a:br>
            <a:r>
              <a:rPr lang="en-US" dirty="0" smtClean="0"/>
              <a:t>Another High Engagement Strategy</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Culture includes continual learning</a:t>
            </a:r>
          </a:p>
          <a:p>
            <a:pPr>
              <a:buFont typeface="Wingdings" panose="05000000000000000000" pitchFamily="2" charset="2"/>
              <a:buChar char="§"/>
            </a:pPr>
            <a:r>
              <a:rPr lang="en-US" dirty="0" smtClean="0"/>
              <a:t>All staff “See problems”</a:t>
            </a:r>
          </a:p>
          <a:p>
            <a:pPr>
              <a:buFont typeface="Wingdings" panose="05000000000000000000" pitchFamily="2" charset="2"/>
              <a:buChar char="§"/>
            </a:pPr>
            <a:r>
              <a:rPr lang="en-US" dirty="0" smtClean="0"/>
              <a:t>Teams “ Solve Problems” – engage front line</a:t>
            </a:r>
          </a:p>
          <a:p>
            <a:pPr marL="457200" lvl="1" indent="0">
              <a:buNone/>
            </a:pP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27</a:t>
            </a:fld>
            <a:endParaRPr lang="en-US" altLang="en-US"/>
          </a:p>
        </p:txBody>
      </p:sp>
    </p:spTree>
    <p:extLst>
      <p:ext uri="{BB962C8B-B14F-4D97-AF65-F5344CB8AC3E}">
        <p14:creationId xmlns:p14="http://schemas.microsoft.com/office/powerpoint/2010/main" val="1574702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42" y="152400"/>
            <a:ext cx="8991600" cy="1143000"/>
          </a:xfrm>
        </p:spPr>
        <p:txBody>
          <a:bodyPr/>
          <a:lstStyle/>
          <a:p>
            <a:r>
              <a:rPr lang="en-US" dirty="0"/>
              <a:t/>
            </a:r>
            <a:br>
              <a:rPr lang="en-US" dirty="0"/>
            </a:br>
            <a:r>
              <a:rPr lang="en-US" dirty="0" smtClean="0"/>
              <a:t>Improving Daily Work:</a:t>
            </a:r>
            <a:br>
              <a:rPr lang="en-US" dirty="0" smtClean="0"/>
            </a:br>
            <a:r>
              <a:rPr lang="en-US" dirty="0" smtClean="0"/>
              <a:t>Stop </a:t>
            </a:r>
            <a:r>
              <a:rPr lang="en-US" dirty="0"/>
              <a:t>Putting out </a:t>
            </a:r>
            <a:r>
              <a:rPr lang="en-US" dirty="0" smtClean="0"/>
              <a:t>Same </a:t>
            </a:r>
            <a:r>
              <a:rPr lang="en-US" dirty="0"/>
              <a:t>Fires Everyday!</a:t>
            </a:r>
          </a:p>
        </p:txBody>
      </p:sp>
      <p:sp>
        <p:nvSpPr>
          <p:cNvPr id="3" name="Content Placeholder 2"/>
          <p:cNvSpPr>
            <a:spLocks noGrp="1"/>
          </p:cNvSpPr>
          <p:nvPr>
            <p:ph idx="1"/>
          </p:nvPr>
        </p:nvSpPr>
        <p:spPr>
          <a:xfrm>
            <a:off x="685800" y="1828800"/>
            <a:ext cx="7772400" cy="4114800"/>
          </a:xfrm>
        </p:spPr>
        <p:txBody>
          <a:bodyPr/>
          <a:lstStyle/>
          <a:p>
            <a:pPr lvl="0">
              <a:buFont typeface="Wingdings" panose="05000000000000000000" pitchFamily="2" charset="2"/>
              <a:buChar char="§"/>
            </a:pPr>
            <a:r>
              <a:rPr lang="en-US" dirty="0"/>
              <a:t>Practice managers/staff - </a:t>
            </a:r>
            <a:r>
              <a:rPr lang="en-US" dirty="0" smtClean="0"/>
              <a:t>deal </a:t>
            </a:r>
            <a:r>
              <a:rPr lang="en-US" dirty="0"/>
              <a:t>with familiar risks </a:t>
            </a:r>
          </a:p>
          <a:p>
            <a:pPr lvl="1">
              <a:buFont typeface="Wingdings" panose="05000000000000000000" pitchFamily="2" charset="2"/>
              <a:buChar char="§"/>
            </a:pPr>
            <a:r>
              <a:rPr lang="en-US" dirty="0"/>
              <a:t>Sometimes feel </a:t>
            </a:r>
            <a:r>
              <a:rPr lang="en-US" dirty="0" smtClean="0"/>
              <a:t>stuck</a:t>
            </a:r>
            <a:endParaRPr lang="en-US" dirty="0"/>
          </a:p>
          <a:p>
            <a:pPr lvl="1">
              <a:buFont typeface="Wingdings" panose="05000000000000000000" pitchFamily="2" charset="2"/>
              <a:buChar char="§"/>
            </a:pPr>
            <a:r>
              <a:rPr lang="en-US" dirty="0"/>
              <a:t>Feel “helpless” but </a:t>
            </a:r>
            <a:r>
              <a:rPr lang="en-US" dirty="0" smtClean="0"/>
              <a:t>fix </a:t>
            </a:r>
            <a:r>
              <a:rPr lang="en-US" dirty="0"/>
              <a:t>it again </a:t>
            </a:r>
            <a:r>
              <a:rPr lang="en-US" dirty="0" smtClean="0"/>
              <a:t>to protect patient</a:t>
            </a:r>
            <a:endParaRPr lang="en-US" dirty="0"/>
          </a:p>
          <a:p>
            <a:pPr lvl="0">
              <a:buFont typeface="Wingdings" panose="05000000000000000000" pitchFamily="2" charset="2"/>
              <a:buChar char="§"/>
            </a:pPr>
            <a:r>
              <a:rPr lang="en-US" dirty="0"/>
              <a:t>Learning and using improvement skills </a:t>
            </a:r>
          </a:p>
          <a:p>
            <a:pPr marL="57150" indent="0">
              <a:buNone/>
            </a:pPr>
            <a:endParaRPr lang="en-US" dirty="0" smtClean="0"/>
          </a:p>
          <a:p>
            <a:pPr marL="57150" indent="0" algn="ctr">
              <a:buNone/>
            </a:pPr>
            <a:r>
              <a:rPr lang="en-US" dirty="0" smtClean="0"/>
              <a:t>You are </a:t>
            </a:r>
            <a:r>
              <a:rPr lang="en-US" dirty="0"/>
              <a:t>not helpless!</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28</a:t>
            </a:fld>
            <a:endParaRPr lang="en-US" altLang="en-US"/>
          </a:p>
        </p:txBody>
      </p:sp>
    </p:spTree>
    <p:extLst>
      <p:ext uri="{BB962C8B-B14F-4D97-AF65-F5344CB8AC3E}">
        <p14:creationId xmlns:p14="http://schemas.microsoft.com/office/powerpoint/2010/main" val="189885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381000"/>
            <a:ext cx="8001000" cy="1143000"/>
          </a:xfrm>
        </p:spPr>
        <p:txBody>
          <a:bodyPr/>
          <a:lstStyle/>
          <a:p>
            <a:r>
              <a:rPr lang="en-US" dirty="0" smtClean="0"/>
              <a:t>See Problems:</a:t>
            </a:r>
            <a:br>
              <a:rPr lang="en-US" dirty="0" smtClean="0"/>
            </a:br>
            <a:r>
              <a:rPr lang="en-US" dirty="0" smtClean="0"/>
              <a:t>Opening </a:t>
            </a:r>
            <a:r>
              <a:rPr lang="en-US" dirty="0"/>
              <a:t>our eyes   Identifying risks</a:t>
            </a:r>
          </a:p>
        </p:txBody>
      </p:sp>
      <p:sp>
        <p:nvSpPr>
          <p:cNvPr id="3" name="Content Placeholder 2"/>
          <p:cNvSpPr>
            <a:spLocks noGrp="1"/>
          </p:cNvSpPr>
          <p:nvPr>
            <p:ph idx="1"/>
          </p:nvPr>
        </p:nvSpPr>
        <p:spPr>
          <a:xfrm>
            <a:off x="304800" y="1981200"/>
            <a:ext cx="8534400" cy="3867150"/>
          </a:xfrm>
        </p:spPr>
        <p:txBody>
          <a:bodyPr/>
          <a:lstStyle/>
          <a:p>
            <a:pPr marL="0" lvl="0" indent="0" algn="ctr">
              <a:buNone/>
            </a:pPr>
            <a:r>
              <a:rPr lang="en-US" sz="2800" dirty="0" smtClean="0"/>
              <a:t>How do we recognize </a:t>
            </a:r>
            <a:r>
              <a:rPr lang="en-US" sz="2800" dirty="0"/>
              <a:t>the </a:t>
            </a:r>
            <a:r>
              <a:rPr lang="en-US" sz="2800" dirty="0" smtClean="0"/>
              <a:t>“</a:t>
            </a:r>
            <a:r>
              <a:rPr lang="en-US" sz="2800" dirty="0"/>
              <a:t>accident waiting to happen”?  </a:t>
            </a:r>
            <a:endParaRPr lang="en-US" sz="2800" dirty="0" smtClean="0"/>
          </a:p>
          <a:p>
            <a:pPr marL="0" lvl="0" indent="0" algn="ctr">
              <a:buNone/>
            </a:pPr>
            <a:r>
              <a:rPr lang="en-US" sz="2800" dirty="0" smtClean="0"/>
              <a:t>(</a:t>
            </a:r>
            <a:r>
              <a:rPr lang="en-US" sz="2800" dirty="0"/>
              <a:t>something that might harm a patient</a:t>
            </a:r>
            <a:r>
              <a:rPr lang="en-US" sz="2800" dirty="0" smtClean="0"/>
              <a:t>)</a:t>
            </a:r>
          </a:p>
          <a:p>
            <a:pPr lvl="0">
              <a:buFont typeface="Wingdings" panose="05000000000000000000" pitchFamily="2" charset="2"/>
              <a:buChar char="§"/>
            </a:pPr>
            <a:r>
              <a:rPr lang="en-US" sz="2800" dirty="0" smtClean="0"/>
              <a:t>“ </a:t>
            </a:r>
            <a:r>
              <a:rPr lang="en-US" sz="2800" u="sng" dirty="0"/>
              <a:t>Near misses</a:t>
            </a:r>
            <a:r>
              <a:rPr lang="en-US" sz="2800" dirty="0"/>
              <a:t>” or “ </a:t>
            </a:r>
            <a:r>
              <a:rPr lang="en-US" sz="2800" u="sng" dirty="0"/>
              <a:t>Good Catches</a:t>
            </a:r>
            <a:r>
              <a:rPr lang="en-US" sz="2800" dirty="0"/>
              <a:t>” – </a:t>
            </a:r>
          </a:p>
          <a:p>
            <a:pPr marL="0" lvl="0" indent="0">
              <a:buNone/>
            </a:pPr>
            <a:r>
              <a:rPr lang="en-US" sz="2800" dirty="0"/>
              <a:t>	</a:t>
            </a:r>
            <a:r>
              <a:rPr lang="en-US" sz="2800" dirty="0" smtClean="0"/>
              <a:t> </a:t>
            </a:r>
            <a:r>
              <a:rPr lang="en-US" sz="2800" dirty="0"/>
              <a:t>scary but valuable learning opportunities</a:t>
            </a:r>
          </a:p>
          <a:p>
            <a:pPr lvl="1">
              <a:buFont typeface="Wingdings" panose="05000000000000000000" pitchFamily="2" charset="2"/>
              <a:buChar char="§"/>
            </a:pPr>
            <a:r>
              <a:rPr lang="en-US" sz="2400" dirty="0"/>
              <a:t> Understanding the causes can lead to a permanent solution</a:t>
            </a:r>
          </a:p>
          <a:p>
            <a:pPr lvl="1">
              <a:buFont typeface="Wingdings" panose="05000000000000000000" pitchFamily="2" charset="2"/>
              <a:buChar char="§"/>
            </a:pPr>
            <a:r>
              <a:rPr lang="en-US" sz="2400" dirty="0"/>
              <a:t> </a:t>
            </a:r>
            <a:r>
              <a:rPr lang="en-US" sz="2400" dirty="0" smtClean="0"/>
              <a:t>Don’t need </a:t>
            </a:r>
            <a:r>
              <a:rPr lang="en-US" sz="2400" dirty="0"/>
              <a:t>a hero – just a reliable process!  </a:t>
            </a:r>
          </a:p>
          <a:p>
            <a:pPr marL="0" lvl="0" indent="0">
              <a:buNone/>
            </a:pPr>
            <a:endParaRPr lang="en-US" sz="2800" dirty="0"/>
          </a:p>
        </p:txBody>
      </p:sp>
      <p:cxnSp>
        <p:nvCxnSpPr>
          <p:cNvPr id="5" name="Straight Arrow Connector 4"/>
          <p:cNvCxnSpPr/>
          <p:nvPr/>
        </p:nvCxnSpPr>
        <p:spPr bwMode="auto">
          <a:xfrm>
            <a:off x="4648200" y="1295400"/>
            <a:ext cx="304800"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Slide Number Placeholder 6"/>
          <p:cNvSpPr>
            <a:spLocks noGrp="1"/>
          </p:cNvSpPr>
          <p:nvPr>
            <p:ph type="sldNum" sz="quarter" idx="12"/>
          </p:nvPr>
        </p:nvSpPr>
        <p:spPr/>
        <p:txBody>
          <a:bodyPr/>
          <a:lstStyle/>
          <a:p>
            <a:fld id="{FE48485F-393D-4BF6-90D2-052AB1DD6BD0}" type="slidenum">
              <a:rPr lang="en-US" altLang="en-US" smtClean="0"/>
              <a:pPr/>
              <a:t>29</a:t>
            </a:fld>
            <a:endParaRPr lang="en-US" altLang="en-US"/>
          </a:p>
        </p:txBody>
      </p:sp>
    </p:spTree>
    <p:extLst>
      <p:ext uri="{BB962C8B-B14F-4D97-AF65-F5344CB8AC3E}">
        <p14:creationId xmlns:p14="http://schemas.microsoft.com/office/powerpoint/2010/main" val="3956942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else can we learn about “defects” in our processes?</a:t>
            </a:r>
          </a:p>
        </p:txBody>
      </p:sp>
      <p:sp>
        <p:nvSpPr>
          <p:cNvPr id="3" name="Content Placeholder 2"/>
          <p:cNvSpPr>
            <a:spLocks noGrp="1"/>
          </p:cNvSpPr>
          <p:nvPr>
            <p:ph idx="1"/>
          </p:nvPr>
        </p:nvSpPr>
        <p:spPr/>
        <p:txBody>
          <a:bodyPr/>
          <a:lstStyle/>
          <a:p>
            <a:pPr marL="0" indent="0" algn="ctr">
              <a:buNone/>
            </a:pPr>
            <a:r>
              <a:rPr lang="en-US" dirty="0"/>
              <a:t>What are your ideas?</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30</a:t>
            </a:fld>
            <a:endParaRPr lang="en-US" altLang="en-US"/>
          </a:p>
        </p:txBody>
      </p:sp>
    </p:spTree>
    <p:extLst>
      <p:ext uri="{BB962C8B-B14F-4D97-AF65-F5344CB8AC3E}">
        <p14:creationId xmlns:p14="http://schemas.microsoft.com/office/powerpoint/2010/main" val="3845369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else can we learn about “defects” in our processes?</a:t>
            </a:r>
          </a:p>
        </p:txBody>
      </p:sp>
      <p:sp>
        <p:nvSpPr>
          <p:cNvPr id="3" name="Content Placeholder 2"/>
          <p:cNvSpPr>
            <a:spLocks noGrp="1"/>
          </p:cNvSpPr>
          <p:nvPr>
            <p:ph idx="1"/>
          </p:nvPr>
        </p:nvSpPr>
        <p:spPr>
          <a:xfrm>
            <a:off x="381000" y="1981200"/>
            <a:ext cx="8305800" cy="3867150"/>
          </a:xfrm>
        </p:spPr>
        <p:txBody>
          <a:bodyPr/>
          <a:lstStyle/>
          <a:p>
            <a:pPr>
              <a:buFont typeface="Wingdings" panose="05000000000000000000" pitchFamily="2" charset="2"/>
              <a:buChar char="§"/>
            </a:pPr>
            <a:r>
              <a:rPr lang="en-US" sz="2800" u="sng" dirty="0"/>
              <a:t>Ask patients </a:t>
            </a:r>
            <a:r>
              <a:rPr lang="en-US" sz="2800" dirty="0"/>
              <a:t>to bring their problems to your attention</a:t>
            </a:r>
          </a:p>
          <a:p>
            <a:pPr>
              <a:buFont typeface="Wingdings" panose="05000000000000000000" pitchFamily="2" charset="2"/>
              <a:buChar char="§"/>
            </a:pPr>
            <a:r>
              <a:rPr lang="en-US" sz="2800" dirty="0"/>
              <a:t>Learn from patients that report problems or confusion – find out what is confusing them</a:t>
            </a:r>
          </a:p>
          <a:p>
            <a:pPr>
              <a:buFont typeface="Wingdings" panose="05000000000000000000" pitchFamily="2" charset="2"/>
              <a:buChar char="§"/>
            </a:pPr>
            <a:r>
              <a:rPr lang="en-US" sz="2800" u="sng" dirty="0"/>
              <a:t>Ask staff </a:t>
            </a:r>
            <a:r>
              <a:rPr lang="en-US" sz="2800" dirty="0"/>
              <a:t>– every day, or at each staff meeting or huddle – if there are things they think could cause a problem for patients</a:t>
            </a:r>
          </a:p>
          <a:p>
            <a:pPr>
              <a:buFont typeface="Wingdings" panose="05000000000000000000" pitchFamily="2" charset="2"/>
              <a:buChar char="§"/>
            </a:pPr>
            <a:r>
              <a:rPr lang="en-US" sz="2800" u="sng" dirty="0" smtClean="0"/>
              <a:t>Safety eyes </a:t>
            </a:r>
            <a:r>
              <a:rPr lang="en-US" sz="2800" dirty="0" smtClean="0"/>
              <a:t> - observe processes</a:t>
            </a:r>
            <a:endParaRPr lang="en-US" sz="2800" u="sng" dirty="0"/>
          </a:p>
          <a:p>
            <a:pPr>
              <a:buFont typeface="Wingdings" panose="05000000000000000000" pitchFamily="2" charset="2"/>
              <a:buChar char="§"/>
            </a:pPr>
            <a:r>
              <a:rPr lang="en-US" sz="2800" u="sng" dirty="0" smtClean="0"/>
              <a:t>Keep </a:t>
            </a:r>
            <a:r>
              <a:rPr lang="en-US" sz="2800" u="sng" dirty="0"/>
              <a:t>a “glitch list” </a:t>
            </a:r>
            <a:r>
              <a:rPr lang="en-US" sz="2800" dirty="0"/>
              <a:t>– things to work on</a:t>
            </a:r>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31</a:t>
            </a:fld>
            <a:endParaRPr lang="en-US" altLang="en-US"/>
          </a:p>
        </p:txBody>
      </p:sp>
    </p:spTree>
    <p:extLst>
      <p:ext uri="{BB962C8B-B14F-4D97-AF65-F5344CB8AC3E}">
        <p14:creationId xmlns:p14="http://schemas.microsoft.com/office/powerpoint/2010/main" val="359077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anim calcmode="lin" valueType="num">
                                      <p:cBhvr>
                                        <p:cTn id="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Safety Risks – </a:t>
            </a:r>
            <a:r>
              <a:rPr lang="en-US" dirty="0" smtClean="0"/>
              <a:t/>
            </a:r>
            <a:br>
              <a:rPr lang="en-US" dirty="0" smtClean="0"/>
            </a:br>
            <a:r>
              <a:rPr lang="en-US" dirty="0" smtClean="0"/>
              <a:t>Your </a:t>
            </a:r>
            <a:r>
              <a:rPr lang="en-US" dirty="0"/>
              <a:t>Ideas</a:t>
            </a:r>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32</a:t>
            </a:fld>
            <a:endParaRPr lang="en-US" altLang="en-US"/>
          </a:p>
        </p:txBody>
      </p:sp>
    </p:spTree>
    <p:extLst>
      <p:ext uri="{BB962C8B-B14F-4D97-AF65-F5344CB8AC3E}">
        <p14:creationId xmlns:p14="http://schemas.microsoft.com/office/powerpoint/2010/main" val="287045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sz="3600" dirty="0" smtClean="0"/>
              <a:t>or failure of communication  </a:t>
            </a:r>
          </a:p>
          <a:p>
            <a:pPr marL="0" indent="0">
              <a:buNone/>
            </a:pPr>
            <a:endParaRPr lang="en-US" sz="3600" dirty="0" smtClean="0"/>
          </a:p>
          <a:p>
            <a:pPr marL="0" indent="0">
              <a:buNone/>
            </a:pPr>
            <a:r>
              <a:rPr lang="en-US" sz="3600" dirty="0" smtClean="0"/>
              <a:t>#1 Contributing Factor to </a:t>
            </a:r>
          </a:p>
          <a:p>
            <a:pPr marL="0" indent="0">
              <a:buNone/>
            </a:pPr>
            <a:r>
              <a:rPr lang="en-US" sz="3600" dirty="0"/>
              <a:t>	</a:t>
            </a:r>
            <a:r>
              <a:rPr lang="en-US" sz="3600" dirty="0" smtClean="0"/>
              <a:t>	patient safety risk</a:t>
            </a:r>
            <a:endParaRPr lang="en-US" sz="3600"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33</a:t>
            </a:fld>
            <a:endParaRPr lang="en-US" altLang="en-US"/>
          </a:p>
        </p:txBody>
      </p:sp>
    </p:spTree>
    <p:extLst>
      <p:ext uri="{BB962C8B-B14F-4D97-AF65-F5344CB8AC3E}">
        <p14:creationId xmlns:p14="http://schemas.microsoft.com/office/powerpoint/2010/main" val="1366659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Communications that can Lead to  Safety Risk </a:t>
            </a:r>
            <a:endParaRPr lang="en-US" dirty="0"/>
          </a:p>
        </p:txBody>
      </p:sp>
      <p:sp>
        <p:nvSpPr>
          <p:cNvPr id="6" name="Up-Down Arrow 5"/>
          <p:cNvSpPr/>
          <p:nvPr/>
        </p:nvSpPr>
        <p:spPr bwMode="auto">
          <a:xfrm rot="2700000">
            <a:off x="3791758" y="2912471"/>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Up-Down Arrow 6"/>
          <p:cNvSpPr/>
          <p:nvPr/>
        </p:nvSpPr>
        <p:spPr bwMode="auto">
          <a:xfrm rot="2700000">
            <a:off x="5107326" y="4300191"/>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8" name="Up-Down Arrow 7"/>
          <p:cNvSpPr/>
          <p:nvPr/>
        </p:nvSpPr>
        <p:spPr bwMode="auto">
          <a:xfrm rot="18900000">
            <a:off x="5107327" y="2966233"/>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sp>
        <p:nvSpPr>
          <p:cNvPr id="9" name="Up-Down Arrow 8"/>
          <p:cNvSpPr/>
          <p:nvPr/>
        </p:nvSpPr>
        <p:spPr bwMode="auto">
          <a:xfrm rot="18900000">
            <a:off x="3791759" y="4269625"/>
            <a:ext cx="265564" cy="640080"/>
          </a:xfrm>
          <a:prstGeom prst="upDownArrow">
            <a:avLst/>
          </a:prstGeom>
          <a:noFill/>
          <a:ln w="9525" cap="flat" cmpd="sng" algn="ctr">
            <a:solidFill>
              <a:srgbClr val="66CC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US"/>
          </a:p>
        </p:txBody>
      </p:sp>
      <p:pic>
        <p:nvPicPr>
          <p:cNvPr id="1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34981" y="1981200"/>
            <a:ext cx="4474038"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FE48485F-393D-4BF6-90D2-052AB1DD6BD0}" type="slidenum">
              <a:rPr lang="en-US" altLang="en-US" smtClean="0"/>
              <a:pPr/>
              <a:t>34</a:t>
            </a:fld>
            <a:endParaRPr lang="en-US" altLang="en-US"/>
          </a:p>
        </p:txBody>
      </p:sp>
    </p:spTree>
    <p:extLst>
      <p:ext uri="{BB962C8B-B14F-4D97-AF65-F5344CB8AC3E}">
        <p14:creationId xmlns:p14="http://schemas.microsoft.com/office/powerpoint/2010/main" val="1179144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318" y="2286000"/>
            <a:ext cx="8991600" cy="3471720"/>
          </a:xfrm>
          <a:prstGeom prst="rect">
            <a:avLst/>
          </a:prstGeom>
        </p:spPr>
        <p:txBody>
          <a:bodyPr wrap="square">
            <a:spAutoFit/>
          </a:bodyPr>
          <a:lstStyle/>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dirty="0" smtClean="0">
                <a:latin typeface="+mn-lt"/>
                <a:ea typeface="Calibri" panose="020F0502020204030204" pitchFamily="34" charset="0"/>
                <a:cs typeface="Times New Roman" panose="02020603050405020304" pitchFamily="18" charset="0"/>
              </a:rPr>
              <a:t>Interrupting the patient, before he/she describes all their symptoms</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dirty="0" smtClean="0">
                <a:ea typeface="Calibri" panose="020F0502020204030204" pitchFamily="34" charset="0"/>
                <a:cs typeface="Times New Roman" panose="02020603050405020304" pitchFamily="18" charset="0"/>
              </a:rPr>
              <a:t>Not encouraging </a:t>
            </a:r>
            <a:r>
              <a:rPr lang="en-US" dirty="0">
                <a:ea typeface="Calibri" panose="020F0502020204030204" pitchFamily="34" charset="0"/>
                <a:cs typeface="Times New Roman" panose="02020603050405020304" pitchFamily="18" charset="0"/>
              </a:rPr>
              <a:t>patient to </a:t>
            </a:r>
            <a:r>
              <a:rPr lang="en-US" dirty="0" smtClean="0">
                <a:ea typeface="Calibri" panose="020F0502020204030204" pitchFamily="34" charset="0"/>
                <a:cs typeface="Times New Roman" panose="02020603050405020304" pitchFamily="18" charset="0"/>
              </a:rPr>
              <a:t>describe </a:t>
            </a:r>
            <a:r>
              <a:rPr lang="en-US" dirty="0">
                <a:ea typeface="Calibri" panose="020F0502020204030204" pitchFamily="34" charset="0"/>
                <a:cs typeface="Times New Roman" panose="02020603050405020304" pitchFamily="18" charset="0"/>
              </a:rPr>
              <a:t>problems with adherence </a:t>
            </a:r>
            <a:r>
              <a:rPr lang="en-US" dirty="0" smtClean="0">
                <a:ea typeface="Calibri" panose="020F0502020204030204" pitchFamily="34" charset="0"/>
                <a:cs typeface="Times New Roman" panose="02020603050405020304" pitchFamily="18" charset="0"/>
              </a:rPr>
              <a:t>to  </a:t>
            </a:r>
            <a:r>
              <a:rPr lang="en-US" dirty="0">
                <a:ea typeface="Calibri" panose="020F0502020204030204" pitchFamily="34" charset="0"/>
                <a:cs typeface="Times New Roman" panose="02020603050405020304" pitchFamily="18" charset="0"/>
              </a:rPr>
              <a:t>prior treatment plans</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dirty="0">
                <a:ea typeface="Calibri" panose="020F0502020204030204" pitchFamily="34" charset="0"/>
                <a:cs typeface="Times New Roman" panose="02020603050405020304" pitchFamily="18" charset="0"/>
              </a:rPr>
              <a:t>Missing new information on family history </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dirty="0" smtClean="0">
                <a:latin typeface="+mn-lt"/>
                <a:ea typeface="Calibri" panose="020F0502020204030204" pitchFamily="34" charset="0"/>
                <a:cs typeface="Times New Roman" panose="02020603050405020304" pitchFamily="18" charset="0"/>
              </a:rPr>
              <a:t>Overlooking </a:t>
            </a:r>
            <a:r>
              <a:rPr lang="en-US" dirty="0">
                <a:latin typeface="+mn-lt"/>
                <a:ea typeface="Calibri" panose="020F0502020204030204" pitchFamily="34" charset="0"/>
                <a:cs typeface="Times New Roman" panose="02020603050405020304" pitchFamily="18" charset="0"/>
              </a:rPr>
              <a:t>patient concerns with </a:t>
            </a:r>
            <a:r>
              <a:rPr lang="en-US" dirty="0" smtClean="0">
                <a:latin typeface="+mn-lt"/>
                <a:ea typeface="Calibri" panose="020F0502020204030204" pitchFamily="34" charset="0"/>
                <a:cs typeface="Times New Roman" panose="02020603050405020304" pitchFamily="18" charset="0"/>
              </a:rPr>
              <a:t>new treatment plan</a:t>
            </a:r>
          </a:p>
          <a:p>
            <a:pPr marL="342900" indent="-342900" eaLnBrk="1" hangingPunct="1">
              <a:spcBef>
                <a:spcPts val="0"/>
              </a:spcBef>
              <a:spcAft>
                <a:spcPts val="0"/>
              </a:spcAft>
              <a:buClr>
                <a:srgbClr val="FF0000"/>
              </a:buClr>
              <a:buSzPct val="50000"/>
              <a:buFont typeface="Wingdings" panose="05000000000000000000" pitchFamily="2" charset="2"/>
              <a:buChar char="§"/>
            </a:pPr>
            <a:r>
              <a:rPr lang="en-US" dirty="0">
                <a:ea typeface="Calibri" panose="020F0502020204030204" pitchFamily="34" charset="0"/>
                <a:cs typeface="Times New Roman" panose="02020603050405020304" pitchFamily="18" charset="0"/>
              </a:rPr>
              <a:t>No communication about danger signs to watch for</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dirty="0" smtClean="0">
                <a:latin typeface="+mn-lt"/>
                <a:ea typeface="Calibri" panose="020F0502020204030204" pitchFamily="34" charset="0"/>
                <a:cs typeface="Times New Roman" panose="02020603050405020304" pitchFamily="18" charset="0"/>
              </a:rPr>
              <a:t>Assuming </a:t>
            </a:r>
            <a:r>
              <a:rPr lang="en-US" dirty="0">
                <a:latin typeface="+mn-lt"/>
                <a:ea typeface="Calibri" panose="020F0502020204030204" pitchFamily="34" charset="0"/>
                <a:cs typeface="Times New Roman" panose="02020603050405020304" pitchFamily="18" charset="0"/>
              </a:rPr>
              <a:t>correct understanding of instructions</a:t>
            </a:r>
          </a:p>
          <a:p>
            <a:pPr marL="342900" marR="0" indent="-342900" eaLnBrk="1" hangingPunct="1">
              <a:spcBef>
                <a:spcPts val="0"/>
              </a:spcBef>
              <a:spcAft>
                <a:spcPts val="0"/>
              </a:spcAft>
              <a:buClr>
                <a:srgbClr val="FF0000"/>
              </a:buClr>
              <a:buSzPct val="50000"/>
              <a:buFont typeface="Wingdings" panose="05000000000000000000" pitchFamily="2" charset="2"/>
              <a:buChar char="§"/>
            </a:pPr>
            <a:r>
              <a:rPr lang="en-US" dirty="0">
                <a:latin typeface="+mn-lt"/>
                <a:ea typeface="Calibri" panose="020F0502020204030204" pitchFamily="34" charset="0"/>
                <a:cs typeface="Times New Roman" panose="02020603050405020304" pitchFamily="18" charset="0"/>
              </a:rPr>
              <a:t>Not acknowledging </a:t>
            </a:r>
            <a:r>
              <a:rPr lang="en-US" dirty="0" smtClean="0">
                <a:latin typeface="+mn-lt"/>
                <a:ea typeface="Calibri" panose="020F0502020204030204" pitchFamily="34" charset="0"/>
                <a:cs typeface="Times New Roman" panose="02020603050405020304" pitchFamily="18" charset="0"/>
              </a:rPr>
              <a:t>if diagnosis is uncertain</a:t>
            </a:r>
            <a:endParaRPr lang="en-US" dirty="0">
              <a:latin typeface="+mn-lt"/>
              <a:ea typeface="Calibri" panose="020F0502020204030204" pitchFamily="34" charset="0"/>
              <a:cs typeface="Times New Roman" panose="02020603050405020304" pitchFamily="18" charset="0"/>
            </a:endParaRPr>
          </a:p>
          <a:p>
            <a:pPr marL="342900" marR="0" indent="-342900" eaLnBrk="1" hangingPunct="1">
              <a:lnSpc>
                <a:spcPct val="115000"/>
              </a:lnSpc>
              <a:spcBef>
                <a:spcPts val="0"/>
              </a:spcBef>
              <a:spcAft>
                <a:spcPts val="0"/>
              </a:spcAft>
              <a:buClr>
                <a:srgbClr val="FF0000"/>
              </a:buClr>
              <a:buSzPct val="50000"/>
              <a:buFont typeface="Wingdings" panose="05000000000000000000" pitchFamily="2" charset="2"/>
              <a:buChar char="§"/>
            </a:pPr>
            <a:r>
              <a:rPr lang="en-US" dirty="0" smtClean="0">
                <a:ea typeface="Calibri" panose="020F0502020204030204" pitchFamily="34" charset="0"/>
                <a:cs typeface="Times New Roman" panose="02020603050405020304" pitchFamily="18" charset="0"/>
              </a:rPr>
              <a:t>Not </a:t>
            </a:r>
            <a:r>
              <a:rPr lang="en-US" dirty="0">
                <a:ea typeface="Calibri" panose="020F0502020204030204" pitchFamily="34" charset="0"/>
                <a:cs typeface="Times New Roman" panose="02020603050405020304" pitchFamily="18" charset="0"/>
              </a:rPr>
              <a:t>checking if all issues were addressed</a:t>
            </a:r>
          </a:p>
        </p:txBody>
      </p:sp>
      <p:sp>
        <p:nvSpPr>
          <p:cNvPr id="4" name="Rectangle 3"/>
          <p:cNvSpPr/>
          <p:nvPr/>
        </p:nvSpPr>
        <p:spPr>
          <a:xfrm>
            <a:off x="425918" y="304800"/>
            <a:ext cx="8534400" cy="1323439"/>
          </a:xfrm>
          <a:prstGeom prst="rect">
            <a:avLst/>
          </a:prstGeom>
        </p:spPr>
        <p:txBody>
          <a:bodyPr wrap="square">
            <a:spAutoFit/>
          </a:bodyPr>
          <a:lstStyle/>
          <a:p>
            <a:pPr lvl="0" algn="ctr"/>
            <a:r>
              <a:rPr lang="en-US" sz="4000" b="1" dirty="0" smtClean="0">
                <a:solidFill>
                  <a:srgbClr val="000000"/>
                </a:solidFill>
              </a:rPr>
              <a:t>Communication </a:t>
            </a:r>
            <a:r>
              <a:rPr lang="en-US" sz="4000" b="1" dirty="0">
                <a:solidFill>
                  <a:srgbClr val="000000"/>
                </a:solidFill>
              </a:rPr>
              <a:t>That Can Lead to Safety </a:t>
            </a:r>
            <a:r>
              <a:rPr lang="en-US" sz="4000" b="1" dirty="0" smtClean="0">
                <a:solidFill>
                  <a:srgbClr val="000000"/>
                </a:solidFill>
              </a:rPr>
              <a:t>Risk</a:t>
            </a:r>
            <a:endParaRPr lang="en-US" sz="4000" b="1" dirty="0">
              <a:solidFill>
                <a:srgbClr val="000000"/>
              </a:solidFill>
            </a:endParaRPr>
          </a:p>
        </p:txBody>
      </p:sp>
      <p:sp>
        <p:nvSpPr>
          <p:cNvPr id="3" name="Rectangle 2"/>
          <p:cNvSpPr/>
          <p:nvPr/>
        </p:nvSpPr>
        <p:spPr>
          <a:xfrm>
            <a:off x="214524" y="1749030"/>
            <a:ext cx="6384128" cy="523220"/>
          </a:xfrm>
          <a:prstGeom prst="rect">
            <a:avLst/>
          </a:prstGeom>
        </p:spPr>
        <p:txBody>
          <a:bodyPr wrap="square">
            <a:spAutoFit/>
          </a:bodyPr>
          <a:lstStyle/>
          <a:p>
            <a:r>
              <a:rPr lang="en-US" sz="2800" b="1" dirty="0" smtClean="0">
                <a:ea typeface="Calibri" panose="020F0502020204030204" pitchFamily="34" charset="0"/>
                <a:cs typeface="Times New Roman" panose="02020603050405020304" pitchFamily="18" charset="0"/>
              </a:rPr>
              <a:t>Between Clinician </a:t>
            </a:r>
            <a:r>
              <a:rPr lang="en-US" sz="2800" b="1" dirty="0">
                <a:ea typeface="Calibri" panose="020F0502020204030204" pitchFamily="34" charset="0"/>
                <a:cs typeface="Times New Roman" panose="02020603050405020304" pitchFamily="18" charset="0"/>
              </a:rPr>
              <a:t>and Patient </a:t>
            </a:r>
            <a:endParaRPr lang="en-US" sz="2800" dirty="0"/>
          </a:p>
        </p:txBody>
      </p:sp>
      <p:sp>
        <p:nvSpPr>
          <p:cNvPr id="6" name="Slide Number Placeholder 5"/>
          <p:cNvSpPr>
            <a:spLocks noGrp="1"/>
          </p:cNvSpPr>
          <p:nvPr>
            <p:ph type="sldNum" sz="quarter" idx="12"/>
          </p:nvPr>
        </p:nvSpPr>
        <p:spPr/>
        <p:txBody>
          <a:bodyPr/>
          <a:lstStyle/>
          <a:p>
            <a:fld id="{5C43D023-3A79-45D7-92F4-4AC77C46C561}" type="slidenum">
              <a:rPr lang="en-US" altLang="en-US" smtClean="0"/>
              <a:pPr/>
              <a:t>35</a:t>
            </a:fld>
            <a:endParaRPr lang="en-US" altLang="en-US"/>
          </a:p>
        </p:txBody>
      </p:sp>
    </p:spTree>
    <p:extLst>
      <p:ext uri="{BB962C8B-B14F-4D97-AF65-F5344CB8AC3E}">
        <p14:creationId xmlns:p14="http://schemas.microsoft.com/office/powerpoint/2010/main" val="2293833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438400"/>
            <a:ext cx="8693618" cy="3108543"/>
          </a:xfrm>
          <a:prstGeom prst="rect">
            <a:avLst/>
          </a:prstGeom>
        </p:spPr>
        <p:txBody>
          <a:bodyPr wrap="square">
            <a:spAutoFit/>
          </a:bodyPr>
          <a:lstStyle/>
          <a:p>
            <a:pPr marL="457200" marR="0" lvl="0" indent="-457200">
              <a:spcBef>
                <a:spcPts val="0"/>
              </a:spcBef>
              <a:spcAft>
                <a:spcPts val="0"/>
              </a:spcAft>
              <a:buClr>
                <a:srgbClr val="FF0000"/>
              </a:buClr>
              <a:buFont typeface="Wingdings" panose="05000000000000000000" pitchFamily="2" charset="2"/>
              <a:buChar char="§"/>
            </a:pPr>
            <a:r>
              <a:rPr lang="en-US" sz="2800" dirty="0" smtClean="0">
                <a:latin typeface="+mj-lt"/>
                <a:ea typeface="Calibri" panose="020F0502020204030204" pitchFamily="34" charset="0"/>
                <a:cs typeface="Times New Roman" panose="02020603050405020304" pitchFamily="18" charset="0"/>
              </a:rPr>
              <a:t>Front desk staff didn’t collect information to assess urgency of need</a:t>
            </a:r>
          </a:p>
          <a:p>
            <a:pPr marL="457200" marR="0" lvl="0" indent="-457200">
              <a:spcBef>
                <a:spcPts val="0"/>
              </a:spcBef>
              <a:spcAft>
                <a:spcPts val="0"/>
              </a:spcAft>
              <a:buClr>
                <a:srgbClr val="FF0000"/>
              </a:buClr>
              <a:buFont typeface="Wingdings" panose="05000000000000000000" pitchFamily="2" charset="2"/>
              <a:buChar char="§"/>
            </a:pPr>
            <a:r>
              <a:rPr lang="en-US" sz="2800" dirty="0" smtClean="0">
                <a:latin typeface="+mj-lt"/>
                <a:ea typeface="Calibri" panose="020F0502020204030204" pitchFamily="34" charset="0"/>
                <a:cs typeface="Times New Roman" panose="02020603050405020304" pitchFamily="18" charset="0"/>
              </a:rPr>
              <a:t>Staff didn’t check with patient -  plans for “next steps” </a:t>
            </a:r>
          </a:p>
          <a:p>
            <a:pPr marL="914400" lvl="1" indent="-457200">
              <a:spcBef>
                <a:spcPts val="0"/>
              </a:spcBef>
              <a:spcAft>
                <a:spcPts val="0"/>
              </a:spcAft>
              <a:buClr>
                <a:srgbClr val="FF0000"/>
              </a:buClr>
              <a:buFont typeface="Wingdings" panose="05000000000000000000" pitchFamily="2" charset="2"/>
              <a:buChar char="§"/>
            </a:pPr>
            <a:r>
              <a:rPr lang="en-US" sz="2800" dirty="0" smtClean="0">
                <a:latin typeface="+mj-lt"/>
                <a:ea typeface="Calibri" panose="020F0502020204030204" pitchFamily="34" charset="0"/>
                <a:cs typeface="Times New Roman" panose="02020603050405020304" pitchFamily="18" charset="0"/>
              </a:rPr>
              <a:t>Does patient </a:t>
            </a:r>
            <a:r>
              <a:rPr lang="en-US" sz="2800" dirty="0">
                <a:latin typeface="+mj-lt"/>
                <a:ea typeface="Calibri" panose="020F0502020204030204" pitchFamily="34" charset="0"/>
                <a:cs typeface="Times New Roman" panose="02020603050405020304" pitchFamily="18" charset="0"/>
              </a:rPr>
              <a:t>understand </a:t>
            </a:r>
            <a:r>
              <a:rPr lang="en-US" sz="2800" dirty="0" smtClean="0">
                <a:latin typeface="+mj-lt"/>
                <a:ea typeface="Calibri" panose="020F0502020204030204" pitchFamily="34" charset="0"/>
                <a:cs typeface="Times New Roman" panose="02020603050405020304" pitchFamily="18" charset="0"/>
              </a:rPr>
              <a:t>what to do next? </a:t>
            </a:r>
          </a:p>
          <a:p>
            <a:pPr marL="914400" lvl="1" indent="-457200">
              <a:spcBef>
                <a:spcPts val="0"/>
              </a:spcBef>
              <a:spcAft>
                <a:spcPts val="0"/>
              </a:spcAft>
              <a:buClr>
                <a:srgbClr val="FF0000"/>
              </a:buClr>
              <a:buFont typeface="Wingdings" panose="05000000000000000000" pitchFamily="2" charset="2"/>
              <a:buChar char="§"/>
            </a:pPr>
            <a:r>
              <a:rPr lang="en-US" sz="2800" dirty="0" smtClean="0">
                <a:latin typeface="+mj-lt"/>
                <a:ea typeface="Calibri" panose="020F0502020204030204" pitchFamily="34" charset="0"/>
                <a:cs typeface="Times New Roman" panose="02020603050405020304" pitchFamily="18" charset="0"/>
              </a:rPr>
              <a:t>Are there </a:t>
            </a:r>
            <a:r>
              <a:rPr lang="en-US" sz="2800" dirty="0">
                <a:latin typeface="+mj-lt"/>
                <a:ea typeface="Calibri" panose="020F0502020204030204" pitchFamily="34" charset="0"/>
                <a:cs typeface="Times New Roman" panose="02020603050405020304" pitchFamily="18" charset="0"/>
              </a:rPr>
              <a:t>barriers or </a:t>
            </a:r>
            <a:r>
              <a:rPr lang="en-US" sz="2800" dirty="0" smtClean="0">
                <a:latin typeface="+mj-lt"/>
                <a:ea typeface="Calibri" panose="020F0502020204030204" pitchFamily="34" charset="0"/>
                <a:cs typeface="Times New Roman" panose="02020603050405020304" pitchFamily="18" charset="0"/>
              </a:rPr>
              <a:t>concerns?</a:t>
            </a:r>
            <a:endParaRPr lang="en-US" sz="2800" dirty="0">
              <a:latin typeface="+mj-lt"/>
              <a:ea typeface="Calibri" panose="020F0502020204030204" pitchFamily="34" charset="0"/>
              <a:cs typeface="Times New Roman" panose="02020603050405020304" pitchFamily="18" charset="0"/>
            </a:endParaRPr>
          </a:p>
          <a:p>
            <a:pPr marL="457200" marR="0" lvl="0" indent="-457200">
              <a:spcBef>
                <a:spcPts val="0"/>
              </a:spcBef>
              <a:spcAft>
                <a:spcPts val="0"/>
              </a:spcAft>
              <a:buClr>
                <a:srgbClr val="FF0000"/>
              </a:buClr>
              <a:buFont typeface="Wingdings" panose="05000000000000000000" pitchFamily="2" charset="2"/>
              <a:buChar char="§"/>
            </a:pPr>
            <a:r>
              <a:rPr lang="en-US" sz="2800" dirty="0" smtClean="0">
                <a:latin typeface="+mj-lt"/>
                <a:ea typeface="Calibri" panose="020F0502020204030204" pitchFamily="34" charset="0"/>
                <a:cs typeface="Times New Roman" panose="02020603050405020304" pitchFamily="18" charset="0"/>
              </a:rPr>
              <a:t>Asking “ yes or no” instead of open-ended questions – checking if patients had </a:t>
            </a:r>
            <a:r>
              <a:rPr lang="en-US" sz="2800" dirty="0">
                <a:latin typeface="+mj-lt"/>
                <a:ea typeface="Calibri" panose="020F0502020204030204" pitchFamily="34" charset="0"/>
                <a:cs typeface="Times New Roman" panose="02020603050405020304" pitchFamily="18" charset="0"/>
              </a:rPr>
              <a:t>all their questions answered</a:t>
            </a:r>
            <a:endParaRPr lang="en-US" sz="2800" dirty="0">
              <a:effectLst/>
              <a:latin typeface="+mj-lt"/>
              <a:ea typeface="Calibri" panose="020F0502020204030204" pitchFamily="34" charset="0"/>
              <a:cs typeface="Times New Roman" panose="02020603050405020304" pitchFamily="18" charset="0"/>
            </a:endParaRPr>
          </a:p>
        </p:txBody>
      </p:sp>
      <p:sp>
        <p:nvSpPr>
          <p:cNvPr id="3" name="Rectangle 2"/>
          <p:cNvSpPr/>
          <p:nvPr/>
        </p:nvSpPr>
        <p:spPr>
          <a:xfrm>
            <a:off x="425918" y="304800"/>
            <a:ext cx="8534400" cy="1323439"/>
          </a:xfrm>
          <a:prstGeom prst="rect">
            <a:avLst/>
          </a:prstGeom>
        </p:spPr>
        <p:txBody>
          <a:bodyPr wrap="square">
            <a:spAutoFit/>
          </a:bodyPr>
          <a:lstStyle/>
          <a:p>
            <a:pPr lvl="0" algn="ctr"/>
            <a:r>
              <a:rPr lang="en-US" sz="4000" b="1" dirty="0" smtClean="0">
                <a:solidFill>
                  <a:srgbClr val="000000"/>
                </a:solidFill>
              </a:rPr>
              <a:t>Communication </a:t>
            </a:r>
            <a:r>
              <a:rPr lang="en-US" sz="4000" b="1" dirty="0">
                <a:solidFill>
                  <a:srgbClr val="000000"/>
                </a:solidFill>
              </a:rPr>
              <a:t>That Can Lead to Safety </a:t>
            </a:r>
            <a:r>
              <a:rPr lang="en-US" sz="4000" b="1" dirty="0" smtClean="0">
                <a:solidFill>
                  <a:srgbClr val="000000"/>
                </a:solidFill>
              </a:rPr>
              <a:t>Risk</a:t>
            </a:r>
            <a:endParaRPr lang="en-US" sz="4000" b="1" dirty="0">
              <a:solidFill>
                <a:srgbClr val="000000"/>
              </a:solidFill>
            </a:endParaRPr>
          </a:p>
        </p:txBody>
      </p:sp>
      <p:sp>
        <p:nvSpPr>
          <p:cNvPr id="4" name="Rectangle 3"/>
          <p:cNvSpPr/>
          <p:nvPr/>
        </p:nvSpPr>
        <p:spPr>
          <a:xfrm>
            <a:off x="533400" y="1912597"/>
            <a:ext cx="5768502" cy="523220"/>
          </a:xfrm>
          <a:prstGeom prst="rect">
            <a:avLst/>
          </a:prstGeom>
        </p:spPr>
        <p:txBody>
          <a:bodyPr wrap="square">
            <a:spAutoFit/>
          </a:bodyPr>
          <a:lstStyle/>
          <a:p>
            <a:r>
              <a:rPr lang="en-US" sz="2800" b="1" dirty="0" smtClean="0">
                <a:solidFill>
                  <a:srgbClr val="000000"/>
                </a:solidFill>
              </a:rPr>
              <a:t>Between Practice Staff </a:t>
            </a:r>
            <a:r>
              <a:rPr lang="en-US" sz="2800" b="1" dirty="0">
                <a:solidFill>
                  <a:srgbClr val="000000"/>
                </a:solidFill>
              </a:rPr>
              <a:t>and Patient </a:t>
            </a:r>
            <a:endParaRPr lang="en-US" sz="2800" dirty="0"/>
          </a:p>
        </p:txBody>
      </p:sp>
      <p:sp>
        <p:nvSpPr>
          <p:cNvPr id="6" name="Slide Number Placeholder 5"/>
          <p:cNvSpPr>
            <a:spLocks noGrp="1"/>
          </p:cNvSpPr>
          <p:nvPr>
            <p:ph type="sldNum" sz="quarter" idx="12"/>
          </p:nvPr>
        </p:nvSpPr>
        <p:spPr/>
        <p:txBody>
          <a:bodyPr/>
          <a:lstStyle/>
          <a:p>
            <a:fld id="{5C43D023-3A79-45D7-92F4-4AC77C46C561}" type="slidenum">
              <a:rPr lang="en-US" altLang="en-US" smtClean="0"/>
              <a:pPr/>
              <a:t>36</a:t>
            </a:fld>
            <a:endParaRPr lang="en-US" altLang="en-US"/>
          </a:p>
        </p:txBody>
      </p:sp>
    </p:spTree>
    <p:extLst>
      <p:ext uri="{BB962C8B-B14F-4D97-AF65-F5344CB8AC3E}">
        <p14:creationId xmlns:p14="http://schemas.microsoft.com/office/powerpoint/2010/main" val="1345171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012" y="1752600"/>
            <a:ext cx="8534400" cy="4271939"/>
          </a:xfrm>
          <a:prstGeom prst="rect">
            <a:avLst/>
          </a:prstGeom>
        </p:spPr>
        <p:txBody>
          <a:bodyPr wrap="square">
            <a:spAutoFit/>
          </a:bodyPr>
          <a:lstStyle/>
          <a:p>
            <a:pPr lvl="0">
              <a:lnSpc>
                <a:spcPct val="115000"/>
              </a:lnSpc>
              <a:spcBef>
                <a:spcPts val="0"/>
              </a:spcBef>
              <a:spcAft>
                <a:spcPts val="0"/>
              </a:spcAft>
              <a:buClr>
                <a:srgbClr val="FF0000"/>
              </a:buClr>
            </a:pPr>
            <a:r>
              <a:rPr lang="en-US" b="1" dirty="0">
                <a:latin typeface="+mj-lt"/>
                <a:ea typeface="Calibri" panose="020F0502020204030204" pitchFamily="34" charset="0"/>
                <a:cs typeface="Times New Roman" panose="02020603050405020304" pitchFamily="18" charset="0"/>
              </a:rPr>
              <a:t>Between staff within the practice </a:t>
            </a:r>
            <a:endParaRPr lang="en-US" b="1" dirty="0" smtClean="0">
              <a:latin typeface="+mj-lt"/>
              <a:ea typeface="Calibri" panose="020F0502020204030204" pitchFamily="34" charset="0"/>
              <a:cs typeface="Times New Roman" panose="02020603050405020304" pitchFamily="18" charset="0"/>
            </a:endParaRPr>
          </a:p>
          <a:p>
            <a:pPr marL="457200" indent="-457200">
              <a:spcBef>
                <a:spcPts val="0"/>
              </a:spcBef>
              <a:spcAft>
                <a:spcPts val="0"/>
              </a:spcAft>
              <a:buClr>
                <a:srgbClr val="FF0000"/>
              </a:buClr>
              <a:buFont typeface="Wingdings" panose="05000000000000000000" pitchFamily="2" charset="2"/>
              <a:buChar char="§"/>
            </a:pPr>
            <a:r>
              <a:rPr lang="en-US" dirty="0" smtClean="0">
                <a:latin typeface="+mj-lt"/>
                <a:ea typeface="Calibri" panose="020F0502020204030204" pitchFamily="34" charset="0"/>
                <a:cs typeface="Times New Roman" panose="02020603050405020304" pitchFamily="18" charset="0"/>
              </a:rPr>
              <a:t>Poor </a:t>
            </a:r>
            <a:r>
              <a:rPr lang="en-US" dirty="0">
                <a:latin typeface="+mj-lt"/>
                <a:ea typeface="Calibri" panose="020F0502020204030204" pitchFamily="34" charset="0"/>
                <a:cs typeface="Times New Roman" panose="02020603050405020304" pitchFamily="18" charset="0"/>
              </a:rPr>
              <a:t>communication of </a:t>
            </a:r>
            <a:r>
              <a:rPr lang="en-US" dirty="0" smtClean="0">
                <a:latin typeface="+mj-lt"/>
                <a:ea typeface="Calibri" panose="020F0502020204030204" pitchFamily="34" charset="0"/>
                <a:cs typeface="Times New Roman" panose="02020603050405020304" pitchFamily="18" charset="0"/>
              </a:rPr>
              <a:t>patient concerns, changes </a:t>
            </a:r>
            <a:r>
              <a:rPr lang="en-US" dirty="0">
                <a:latin typeface="+mj-lt"/>
                <a:ea typeface="Calibri" panose="020F0502020204030204" pitchFamily="34" charset="0"/>
                <a:cs typeface="Times New Roman" panose="02020603050405020304" pitchFamily="18" charset="0"/>
              </a:rPr>
              <a:t>in </a:t>
            </a:r>
            <a:r>
              <a:rPr lang="en-US" dirty="0" smtClean="0">
                <a:latin typeface="+mj-lt"/>
                <a:ea typeface="Calibri" panose="020F0502020204030204" pitchFamily="34" charset="0"/>
                <a:cs typeface="Times New Roman" panose="02020603050405020304" pitchFamily="18" charset="0"/>
              </a:rPr>
              <a:t>condition or medications</a:t>
            </a:r>
          </a:p>
          <a:p>
            <a:pPr marL="457200" indent="-457200">
              <a:spcBef>
                <a:spcPts val="0"/>
              </a:spcBef>
              <a:spcAft>
                <a:spcPts val="0"/>
              </a:spcAft>
              <a:buClr>
                <a:srgbClr val="FF0000"/>
              </a:buClr>
              <a:buFont typeface="Wingdings" panose="05000000000000000000" pitchFamily="2" charset="2"/>
              <a:buChar char="§"/>
            </a:pPr>
            <a:r>
              <a:rPr lang="en-US" dirty="0" smtClean="0">
                <a:latin typeface="+mj-lt"/>
                <a:ea typeface="Calibri" panose="020F0502020204030204" pitchFamily="34" charset="0"/>
                <a:cs typeface="Times New Roman" panose="02020603050405020304" pitchFamily="18" charset="0"/>
              </a:rPr>
              <a:t>Not having staff meetings/using huddles/other reliable strategy to share a condition that is a risk for the day </a:t>
            </a:r>
          </a:p>
          <a:p>
            <a:pPr algn="ctr">
              <a:spcBef>
                <a:spcPts val="0"/>
              </a:spcBef>
              <a:spcAft>
                <a:spcPts val="0"/>
              </a:spcAft>
              <a:buClr>
                <a:srgbClr val="FF0000"/>
              </a:buClr>
            </a:pPr>
            <a:endParaRPr lang="en-US" b="1" dirty="0" smtClean="0">
              <a:latin typeface="+mj-lt"/>
              <a:ea typeface="Calibri" panose="020F0502020204030204" pitchFamily="34" charset="0"/>
              <a:cs typeface="Times New Roman" panose="02020603050405020304" pitchFamily="18" charset="0"/>
            </a:endParaRPr>
          </a:p>
          <a:p>
            <a:pPr>
              <a:spcBef>
                <a:spcPts val="0"/>
              </a:spcBef>
              <a:spcAft>
                <a:spcPts val="0"/>
              </a:spcAft>
              <a:buClr>
                <a:srgbClr val="FF0000"/>
              </a:buClr>
            </a:pPr>
            <a:r>
              <a:rPr lang="en-US" b="1" dirty="0" smtClean="0">
                <a:latin typeface="+mj-lt"/>
                <a:ea typeface="Calibri" panose="020F0502020204030204" pitchFamily="34" charset="0"/>
                <a:cs typeface="Times New Roman" panose="02020603050405020304" pitchFamily="18" charset="0"/>
              </a:rPr>
              <a:t>“</a:t>
            </a:r>
            <a:r>
              <a:rPr lang="en-US" b="1" dirty="0">
                <a:latin typeface="+mj-lt"/>
                <a:ea typeface="Calibri" panose="020F0502020204030204" pitchFamily="34" charset="0"/>
                <a:cs typeface="Times New Roman" panose="02020603050405020304" pitchFamily="18" charset="0"/>
              </a:rPr>
              <a:t>Hand-Offs” - Communication between staff across different </a:t>
            </a:r>
            <a:r>
              <a:rPr lang="en-US" b="1" dirty="0" smtClean="0">
                <a:latin typeface="+mj-lt"/>
                <a:ea typeface="Calibri" panose="020F0502020204030204" pitchFamily="34" charset="0"/>
                <a:cs typeface="Times New Roman" panose="02020603050405020304" pitchFamily="18" charset="0"/>
              </a:rPr>
              <a:t>offices</a:t>
            </a:r>
          </a:p>
          <a:p>
            <a:pPr marL="457200" indent="-457200">
              <a:spcBef>
                <a:spcPts val="0"/>
              </a:spcBef>
              <a:spcAft>
                <a:spcPts val="0"/>
              </a:spcAft>
              <a:buClr>
                <a:srgbClr val="FF0000"/>
              </a:buClr>
              <a:buFont typeface="Wingdings" panose="05000000000000000000" pitchFamily="2" charset="2"/>
              <a:buChar char="§"/>
            </a:pPr>
            <a:r>
              <a:rPr lang="en-US" dirty="0" smtClean="0">
                <a:latin typeface="+mj-lt"/>
                <a:ea typeface="Calibri" panose="020F0502020204030204" pitchFamily="34" charset="0"/>
                <a:cs typeface="Times New Roman" panose="02020603050405020304" pitchFamily="18" charset="0"/>
              </a:rPr>
              <a:t>Inadequate communication of urgency for referrals or tests</a:t>
            </a:r>
          </a:p>
          <a:p>
            <a:pPr marL="457200" indent="-457200">
              <a:spcBef>
                <a:spcPts val="0"/>
              </a:spcBef>
              <a:spcAft>
                <a:spcPts val="0"/>
              </a:spcAft>
              <a:buClr>
                <a:srgbClr val="FF0000"/>
              </a:buClr>
              <a:buFont typeface="Wingdings" panose="05000000000000000000" pitchFamily="2" charset="2"/>
              <a:buChar char="§"/>
            </a:pPr>
            <a:r>
              <a:rPr lang="en-US" dirty="0" smtClean="0">
                <a:latin typeface="+mj-lt"/>
                <a:ea typeface="Calibri" panose="020F0502020204030204" pitchFamily="34" charset="0"/>
                <a:cs typeface="Times New Roman" panose="02020603050405020304" pitchFamily="18" charset="0"/>
              </a:rPr>
              <a:t>No communication of </a:t>
            </a:r>
            <a:r>
              <a:rPr lang="en-US" dirty="0">
                <a:ea typeface="Calibri" panose="020F0502020204030204" pitchFamily="34" charset="0"/>
                <a:cs typeface="Times New Roman" panose="02020603050405020304" pitchFamily="18" charset="0"/>
              </a:rPr>
              <a:t>specialist visit </a:t>
            </a:r>
            <a:r>
              <a:rPr lang="en-US" dirty="0" smtClean="0">
                <a:latin typeface="+mj-lt"/>
                <a:ea typeface="Calibri" panose="020F0502020204030204" pitchFamily="34" charset="0"/>
                <a:cs typeface="Times New Roman" panose="02020603050405020304" pitchFamily="18" charset="0"/>
              </a:rPr>
              <a:t>“no shows” to referring clinician</a:t>
            </a:r>
            <a:endParaRPr lang="en-US" b="1" dirty="0" smtClean="0">
              <a:solidFill>
                <a:srgbClr val="000000"/>
              </a:solidFill>
            </a:endParaRPr>
          </a:p>
        </p:txBody>
      </p:sp>
      <p:sp>
        <p:nvSpPr>
          <p:cNvPr id="4" name="TextBox 3"/>
          <p:cNvSpPr txBox="1"/>
          <p:nvPr/>
        </p:nvSpPr>
        <p:spPr>
          <a:xfrm>
            <a:off x="838200" y="228600"/>
            <a:ext cx="7620000" cy="1692771"/>
          </a:xfrm>
          <a:prstGeom prst="rect">
            <a:avLst/>
          </a:prstGeom>
          <a:noFill/>
        </p:spPr>
        <p:txBody>
          <a:bodyPr wrap="square" rtlCol="0">
            <a:spAutoFit/>
          </a:bodyPr>
          <a:lstStyle/>
          <a:p>
            <a:pPr algn="ctr"/>
            <a:r>
              <a:rPr lang="en-US" sz="4000" b="1" dirty="0">
                <a:solidFill>
                  <a:srgbClr val="000000"/>
                </a:solidFill>
              </a:rPr>
              <a:t>Communication That Can Lead to Safety Risk</a:t>
            </a:r>
          </a:p>
          <a:p>
            <a:endParaRPr lang="en-US" b="1" dirty="0"/>
          </a:p>
        </p:txBody>
      </p:sp>
      <p:sp>
        <p:nvSpPr>
          <p:cNvPr id="3" name="Slide Number Placeholder 2"/>
          <p:cNvSpPr>
            <a:spLocks noGrp="1"/>
          </p:cNvSpPr>
          <p:nvPr>
            <p:ph type="sldNum" sz="quarter" idx="12"/>
          </p:nvPr>
        </p:nvSpPr>
        <p:spPr/>
        <p:txBody>
          <a:bodyPr/>
          <a:lstStyle/>
          <a:p>
            <a:fld id="{5C43D023-3A79-45D7-92F4-4AC77C46C561}" type="slidenum">
              <a:rPr lang="en-US" altLang="en-US" smtClean="0"/>
              <a:pPr/>
              <a:t>37</a:t>
            </a:fld>
            <a:endParaRPr lang="en-US" altLang="en-US"/>
          </a:p>
        </p:txBody>
      </p:sp>
    </p:spTree>
    <p:extLst>
      <p:ext uri="{BB962C8B-B14F-4D97-AF65-F5344CB8AC3E}">
        <p14:creationId xmlns:p14="http://schemas.microsoft.com/office/powerpoint/2010/main" val="944740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548" y="3505200"/>
            <a:ext cx="5368771" cy="1938992"/>
          </a:xfrm>
          <a:noFill/>
          <a:ln w="57150">
            <a:solidFill>
              <a:schemeClr val="accent1"/>
            </a:solidFill>
            <a:prstDash val="solid"/>
          </a:ln>
        </p:spPr>
        <p:txBody>
          <a:bodyPr wrap="square" rtlCol="0">
            <a:spAutoFit/>
          </a:bodyPr>
          <a:lstStyle/>
          <a:p>
            <a:pPr marL="0" indent="0" algn="ctr" eaLnBrk="0" hangingPunct="0">
              <a:spcBef>
                <a:spcPct val="0"/>
              </a:spcBef>
              <a:buNone/>
            </a:pPr>
            <a:r>
              <a:rPr lang="en-US" sz="2400" b="1" kern="1200" dirty="0" smtClean="0">
                <a:latin typeface="Times New Roman" pitchFamily="18" charset="0"/>
              </a:rPr>
              <a:t>Improving </a:t>
            </a:r>
            <a:r>
              <a:rPr lang="en-US" sz="2400" b="1" kern="1200" dirty="0">
                <a:latin typeface="Times New Roman" pitchFamily="18" charset="0"/>
              </a:rPr>
              <a:t>daily work:</a:t>
            </a:r>
          </a:p>
          <a:p>
            <a:pPr marL="0" indent="0" eaLnBrk="0" hangingPunct="0">
              <a:spcBef>
                <a:spcPct val="0"/>
              </a:spcBef>
              <a:buNone/>
            </a:pPr>
            <a:r>
              <a:rPr lang="en-US" sz="2400" kern="1200" dirty="0" smtClean="0">
                <a:latin typeface="Times New Roman" pitchFamily="18" charset="0"/>
              </a:rPr>
              <a:t>1. Culture </a:t>
            </a:r>
            <a:r>
              <a:rPr lang="en-US" sz="2400" kern="1200" dirty="0">
                <a:latin typeface="Times New Roman" pitchFamily="18" charset="0"/>
              </a:rPr>
              <a:t>including commitment to </a:t>
            </a:r>
            <a:r>
              <a:rPr lang="en-US" sz="2400" kern="1200" dirty="0" smtClean="0">
                <a:latin typeface="Times New Roman" pitchFamily="18" charset="0"/>
              </a:rPr>
              <a:t>safety</a:t>
            </a:r>
          </a:p>
          <a:p>
            <a:pPr marL="0" indent="0" eaLnBrk="0" hangingPunct="0">
              <a:spcBef>
                <a:spcPct val="0"/>
              </a:spcBef>
              <a:buNone/>
            </a:pPr>
            <a:r>
              <a:rPr lang="en-US" sz="2400" kern="1200" dirty="0" smtClean="0">
                <a:latin typeface="Times New Roman" pitchFamily="18" charset="0"/>
              </a:rPr>
              <a:t>        and continual learning   </a:t>
            </a:r>
          </a:p>
          <a:p>
            <a:pPr marL="0" indent="0" eaLnBrk="0" hangingPunct="0">
              <a:spcBef>
                <a:spcPct val="0"/>
              </a:spcBef>
              <a:buNone/>
            </a:pPr>
            <a:r>
              <a:rPr lang="en-US" sz="2400" kern="1200" dirty="0" smtClean="0">
                <a:latin typeface="Times New Roman" pitchFamily="18" charset="0"/>
              </a:rPr>
              <a:t>2</a:t>
            </a:r>
            <a:r>
              <a:rPr lang="en-US" sz="2400" kern="1200" dirty="0">
                <a:latin typeface="Times New Roman" pitchFamily="18" charset="0"/>
              </a:rPr>
              <a:t>. </a:t>
            </a:r>
            <a:r>
              <a:rPr lang="en-US" sz="2400" kern="1200" dirty="0" smtClean="0">
                <a:latin typeface="Times New Roman" pitchFamily="18" charset="0"/>
              </a:rPr>
              <a:t> “See problems”</a:t>
            </a:r>
            <a:endParaRPr lang="en-US" sz="2400" kern="1200" dirty="0">
              <a:latin typeface="Times New Roman" pitchFamily="18" charset="0"/>
            </a:endParaRPr>
          </a:p>
          <a:p>
            <a:pPr marL="0" indent="0" eaLnBrk="0" hangingPunct="0">
              <a:spcBef>
                <a:spcPct val="0"/>
              </a:spcBef>
              <a:buNone/>
            </a:pPr>
            <a:r>
              <a:rPr lang="en-US" sz="2400" kern="1200" dirty="0" smtClean="0">
                <a:latin typeface="Times New Roman" pitchFamily="18" charset="0"/>
              </a:rPr>
              <a:t>3</a:t>
            </a:r>
            <a:r>
              <a:rPr lang="en-US" sz="2400" kern="1200" dirty="0">
                <a:latin typeface="Times New Roman" pitchFamily="18" charset="0"/>
              </a:rPr>
              <a:t>.  </a:t>
            </a:r>
            <a:r>
              <a:rPr lang="en-US" sz="2400" kern="1200" dirty="0" smtClean="0">
                <a:solidFill>
                  <a:srgbClr val="FF0000"/>
                </a:solidFill>
                <a:latin typeface="Times New Roman" pitchFamily="18" charset="0"/>
              </a:rPr>
              <a:t>“Solve problems</a:t>
            </a:r>
            <a:r>
              <a:rPr lang="en-US" sz="2400" kern="1200" dirty="0" smtClean="0">
                <a:latin typeface="Times New Roman" pitchFamily="18" charset="0"/>
              </a:rPr>
              <a:t>” </a:t>
            </a:r>
            <a:endParaRPr lang="en-US" sz="2400" b="1" kern="1200" dirty="0">
              <a:latin typeface="Times New Roman" pitchFamily="18" charset="0"/>
            </a:endParaRPr>
          </a:p>
        </p:txBody>
      </p:sp>
      <p:sp>
        <p:nvSpPr>
          <p:cNvPr id="5" name="Right Arrow 4"/>
          <p:cNvSpPr/>
          <p:nvPr/>
        </p:nvSpPr>
        <p:spPr bwMode="auto">
          <a:xfrm>
            <a:off x="5689247" y="2084872"/>
            <a:ext cx="1219200"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255867" y="1911690"/>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7" name="Curved Left Arrow 6"/>
          <p:cNvSpPr/>
          <p:nvPr/>
        </p:nvSpPr>
        <p:spPr bwMode="auto">
          <a:xfrm>
            <a:off x="6150154" y="2744746"/>
            <a:ext cx="731520" cy="198120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1524000" y="293585"/>
            <a:ext cx="5943600" cy="1323439"/>
          </a:xfrm>
          <a:prstGeom prst="rect">
            <a:avLst/>
          </a:prstGeom>
          <a:noFill/>
        </p:spPr>
        <p:txBody>
          <a:bodyPr wrap="square" rtlCol="0">
            <a:spAutoFit/>
          </a:bodyPr>
          <a:lstStyle/>
          <a:p>
            <a:pPr algn="ctr"/>
            <a:r>
              <a:rPr lang="en-US" sz="4000" b="1" dirty="0" smtClean="0"/>
              <a:t>What drives good or bad outcomes for patients?</a:t>
            </a:r>
            <a:endParaRPr lang="en-US" sz="4000" b="1" dirty="0"/>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38</a:t>
            </a:fld>
            <a:endParaRPr lang="en-US" altLang="en-US"/>
          </a:p>
        </p:txBody>
      </p:sp>
    </p:spTree>
    <p:extLst>
      <p:ext uri="{BB962C8B-B14F-4D97-AF65-F5344CB8AC3E}">
        <p14:creationId xmlns:p14="http://schemas.microsoft.com/office/powerpoint/2010/main" val="12322374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924800" cy="1143000"/>
          </a:xfrm>
        </p:spPr>
        <p:txBody>
          <a:bodyPr/>
          <a:lstStyle/>
          <a:p>
            <a:r>
              <a:rPr lang="en-US" dirty="0" smtClean="0"/>
              <a:t>Improving Daily Work:</a:t>
            </a:r>
            <a:br>
              <a:rPr lang="en-US" dirty="0" smtClean="0"/>
            </a:br>
            <a:r>
              <a:rPr lang="en-US" dirty="0" smtClean="0"/>
              <a:t>See Problems </a:t>
            </a:r>
            <a:r>
              <a:rPr lang="en-US" dirty="0" smtClean="0">
                <a:sym typeface="Wingdings" panose="05000000000000000000" pitchFamily="2" charset="2"/>
              </a:rPr>
              <a:t> Solve Problems</a:t>
            </a:r>
            <a:endParaRPr lang="en-US" dirty="0"/>
          </a:p>
        </p:txBody>
      </p:sp>
      <p:sp>
        <p:nvSpPr>
          <p:cNvPr id="3" name="Content Placeholder 2"/>
          <p:cNvSpPr>
            <a:spLocks noGrp="1"/>
          </p:cNvSpPr>
          <p:nvPr>
            <p:ph idx="1"/>
          </p:nvPr>
        </p:nvSpPr>
        <p:spPr>
          <a:xfrm>
            <a:off x="304800" y="1981200"/>
            <a:ext cx="8458200" cy="3867150"/>
          </a:xfrm>
        </p:spPr>
        <p:txBody>
          <a:bodyPr/>
          <a:lstStyle/>
          <a:p>
            <a:pPr marL="0" lvl="0" indent="0">
              <a:buNone/>
            </a:pPr>
            <a:endParaRPr lang="en-US" dirty="0" smtClean="0"/>
          </a:p>
          <a:p>
            <a:pPr marL="0" lvl="0" indent="0">
              <a:buNone/>
            </a:pPr>
            <a:r>
              <a:rPr lang="en-US" dirty="0"/>
              <a:t>Once recognize what could harm a </a:t>
            </a:r>
            <a:r>
              <a:rPr lang="en-US" dirty="0" smtClean="0"/>
              <a:t>patient:</a:t>
            </a:r>
            <a:endParaRPr lang="en-US" dirty="0"/>
          </a:p>
          <a:p>
            <a:pPr marL="400050" lvl="1" indent="0">
              <a:buNone/>
            </a:pPr>
            <a:r>
              <a:rPr lang="en-US" dirty="0"/>
              <a:t>you can use the Model for Improvement and PDSA cycles to protect your patients by solving the problem once and for all</a:t>
            </a:r>
          </a:p>
          <a:p>
            <a:endParaRPr lang="en-US" dirty="0"/>
          </a:p>
          <a:p>
            <a:endParaRPr lang="en-US" dirty="0"/>
          </a:p>
        </p:txBody>
      </p:sp>
      <p:sp>
        <p:nvSpPr>
          <p:cNvPr id="6" name="Slide Number Placeholder 5"/>
          <p:cNvSpPr>
            <a:spLocks noGrp="1"/>
          </p:cNvSpPr>
          <p:nvPr>
            <p:ph type="sldNum" sz="quarter" idx="12"/>
          </p:nvPr>
        </p:nvSpPr>
        <p:spPr/>
        <p:txBody>
          <a:bodyPr/>
          <a:lstStyle/>
          <a:p>
            <a:fld id="{FE48485F-393D-4BF6-90D2-052AB1DD6BD0}" type="slidenum">
              <a:rPr lang="en-US" altLang="en-US" smtClean="0"/>
              <a:pPr/>
              <a:t>39</a:t>
            </a:fld>
            <a:endParaRPr lang="en-US" altLang="en-US"/>
          </a:p>
        </p:txBody>
      </p:sp>
    </p:spTree>
    <p:extLst>
      <p:ext uri="{BB962C8B-B14F-4D97-AF65-F5344CB8AC3E}">
        <p14:creationId xmlns:p14="http://schemas.microsoft.com/office/powerpoint/2010/main" val="3297490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Engagement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25215886"/>
              </p:ext>
            </p:extLst>
          </p:nvPr>
        </p:nvGraphicFramePr>
        <p:xfrm>
          <a:off x="1143000" y="2514600"/>
          <a:ext cx="6635750" cy="1900428"/>
        </p:xfrm>
        <a:graphic>
          <a:graphicData uri="http://schemas.openxmlformats.org/drawingml/2006/table">
            <a:tbl>
              <a:tblPr firstRow="1" bandRow="1">
                <a:tableStyleId>{5C22544A-7EE6-4342-B048-85BDC9FD1C3A}</a:tableStyleId>
              </a:tblPr>
              <a:tblGrid>
                <a:gridCol w="3352800"/>
                <a:gridCol w="3282950"/>
              </a:tblGrid>
              <a:tr h="853440">
                <a:tc>
                  <a:txBody>
                    <a:bodyPr/>
                    <a:lstStyle/>
                    <a:p>
                      <a:pPr marL="0" marR="0" algn="ctr">
                        <a:lnSpc>
                          <a:spcPct val="107000"/>
                        </a:lnSpc>
                        <a:spcBef>
                          <a:spcPts val="0"/>
                        </a:spcBef>
                        <a:spcAft>
                          <a:spcPts val="0"/>
                        </a:spcAft>
                      </a:pPr>
                      <a:r>
                        <a:rPr lang="en-US" sz="2400" kern="1200" dirty="0">
                          <a:solidFill>
                            <a:schemeClr val="tx1"/>
                          </a:solidFill>
                          <a:effectLst/>
                        </a:rPr>
                        <a:t>Clinical </a:t>
                      </a:r>
                      <a:endParaRPr lang="en-US" sz="1100" dirty="0">
                        <a:solidFill>
                          <a:schemeClr val="tx1"/>
                        </a:solidFill>
                        <a:effectLst/>
                      </a:endParaRPr>
                    </a:p>
                    <a:p>
                      <a:pPr marL="0" marR="0" algn="ctr">
                        <a:lnSpc>
                          <a:spcPct val="107000"/>
                        </a:lnSpc>
                        <a:spcBef>
                          <a:spcPts val="0"/>
                        </a:spcBef>
                        <a:spcAft>
                          <a:spcPts val="0"/>
                        </a:spcAft>
                      </a:pPr>
                      <a:r>
                        <a:rPr lang="en-US" sz="2400" kern="1200" dirty="0">
                          <a:solidFill>
                            <a:schemeClr val="tx1"/>
                          </a:solidFill>
                          <a:effectLst/>
                        </a:rPr>
                        <a:t>Relationship</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2400" kern="1200" dirty="0">
                          <a:solidFill>
                            <a:schemeClr val="tx1"/>
                          </a:solidFill>
                          <a:effectLst/>
                        </a:rPr>
                        <a:t>Practice </a:t>
                      </a:r>
                      <a:endParaRPr lang="en-US" sz="1100" dirty="0">
                        <a:solidFill>
                          <a:schemeClr val="tx1"/>
                        </a:solidFill>
                        <a:effectLst/>
                      </a:endParaRPr>
                    </a:p>
                    <a:p>
                      <a:pPr marL="0" marR="0" algn="ctr">
                        <a:lnSpc>
                          <a:spcPct val="107000"/>
                        </a:lnSpc>
                        <a:spcBef>
                          <a:spcPts val="0"/>
                        </a:spcBef>
                        <a:spcAft>
                          <a:spcPts val="0"/>
                        </a:spcAft>
                      </a:pPr>
                      <a:r>
                        <a:rPr lang="en-US" sz="2400" kern="1200" dirty="0">
                          <a:solidFill>
                            <a:schemeClr val="tx1"/>
                          </a:solidFill>
                          <a:effectLst/>
                        </a:rPr>
                        <a:t>Improvement</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r>
              <a:tr h="594360">
                <a:tc>
                  <a:txBody>
                    <a:bodyPr/>
                    <a:lstStyle/>
                    <a:p>
                      <a:pPr marL="0" marR="0" algn="ctr">
                        <a:lnSpc>
                          <a:spcPct val="107000"/>
                        </a:lnSpc>
                        <a:spcBef>
                          <a:spcPts val="0"/>
                        </a:spcBef>
                        <a:spcAft>
                          <a:spcPts val="0"/>
                        </a:spcAft>
                      </a:pPr>
                      <a:endParaRPr lang="en-US" sz="2000" kern="1200" dirty="0" smtClean="0">
                        <a:solidFill>
                          <a:schemeClr val="tx1"/>
                        </a:solidFill>
                        <a:effectLst/>
                        <a:latin typeface="+mn-lt"/>
                        <a:ea typeface="+mn-ea"/>
                        <a:cs typeface="+mn-cs"/>
                      </a:endParaRPr>
                    </a:p>
                    <a:p>
                      <a:pPr marL="0" marR="0" algn="ctr">
                        <a:lnSpc>
                          <a:spcPct val="107000"/>
                        </a:lnSpc>
                        <a:spcBef>
                          <a:spcPts val="0"/>
                        </a:spcBef>
                        <a:spcAft>
                          <a:spcPts val="0"/>
                        </a:spcAft>
                      </a:pPr>
                      <a:r>
                        <a:rPr lang="en-US" sz="2000" kern="1200" dirty="0" smtClean="0">
                          <a:solidFill>
                            <a:schemeClr val="tx1"/>
                          </a:solidFill>
                          <a:effectLst/>
                          <a:latin typeface="+mn-lt"/>
                          <a:ea typeface="+mn-ea"/>
                          <a:cs typeface="+mn-cs"/>
                        </a:rPr>
                        <a:t>Involve</a:t>
                      </a:r>
                      <a:r>
                        <a:rPr lang="en-US" sz="2000" kern="1200" baseline="0" dirty="0" smtClean="0">
                          <a:solidFill>
                            <a:schemeClr val="tx1"/>
                          </a:solidFill>
                          <a:effectLst/>
                          <a:latin typeface="+mn-lt"/>
                          <a:ea typeface="+mn-ea"/>
                          <a:cs typeface="+mn-cs"/>
                        </a:rPr>
                        <a:t> patients in </a:t>
                      </a:r>
                    </a:p>
                    <a:p>
                      <a:pPr marL="0" marR="0" algn="ctr">
                        <a:lnSpc>
                          <a:spcPct val="107000"/>
                        </a:lnSpc>
                        <a:spcBef>
                          <a:spcPts val="0"/>
                        </a:spcBef>
                        <a:spcAft>
                          <a:spcPts val="0"/>
                        </a:spcAft>
                      </a:pPr>
                      <a:r>
                        <a:rPr lang="en-US" sz="2000" kern="1200" baseline="0" dirty="0" smtClean="0">
                          <a:solidFill>
                            <a:schemeClr val="tx1"/>
                          </a:solidFill>
                          <a:effectLst/>
                          <a:latin typeface="+mn-lt"/>
                          <a:ea typeface="+mn-ea"/>
                          <a:cs typeface="+mn-cs"/>
                        </a:rPr>
                        <a:t>their own care</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defTabSz="914400" rtl="0" eaLnBrk="1" latinLnBrk="0" hangingPunct="1">
                        <a:lnSpc>
                          <a:spcPct val="107000"/>
                        </a:lnSpc>
                        <a:spcBef>
                          <a:spcPts val="0"/>
                        </a:spcBef>
                        <a:spcAft>
                          <a:spcPts val="0"/>
                        </a:spcAft>
                      </a:pPr>
                      <a:r>
                        <a:rPr lang="en-US" sz="2000" kern="1200" dirty="0" smtClean="0">
                          <a:solidFill>
                            <a:schemeClr val="tx1"/>
                          </a:solidFill>
                          <a:effectLst/>
                          <a:latin typeface="+mn-lt"/>
                          <a:ea typeface="+mn-ea"/>
                          <a:cs typeface="+mn-cs"/>
                        </a:rPr>
                        <a:t>Patients help</a:t>
                      </a:r>
                    </a:p>
                    <a:p>
                      <a:pPr marL="0" marR="0" algn="ctr" defTabSz="914400" rtl="0" eaLnBrk="1" latinLnBrk="0" hangingPunct="1">
                        <a:lnSpc>
                          <a:spcPct val="107000"/>
                        </a:lnSpc>
                        <a:spcBef>
                          <a:spcPts val="0"/>
                        </a:spcBef>
                        <a:spcAft>
                          <a:spcPts val="0"/>
                        </a:spcAft>
                      </a:pPr>
                      <a:r>
                        <a:rPr lang="en-US" sz="2000" kern="1200" dirty="0" smtClean="0">
                          <a:solidFill>
                            <a:schemeClr val="tx1"/>
                          </a:solidFill>
                          <a:effectLst/>
                          <a:latin typeface="+mn-lt"/>
                          <a:ea typeface="+mn-ea"/>
                          <a:cs typeface="+mn-cs"/>
                        </a:rPr>
                        <a:t>identify</a:t>
                      </a:r>
                      <a:r>
                        <a:rPr lang="en-US" sz="2000" kern="1200" baseline="0" dirty="0" smtClean="0">
                          <a:solidFill>
                            <a:schemeClr val="tx1"/>
                          </a:solidFill>
                          <a:effectLst/>
                          <a:latin typeface="+mn-lt"/>
                          <a:ea typeface="+mn-ea"/>
                          <a:cs typeface="+mn-cs"/>
                        </a:rPr>
                        <a:t> problems, </a:t>
                      </a:r>
                    </a:p>
                    <a:p>
                      <a:pPr marL="0" marR="0" algn="ctr" defTabSz="914400" rtl="0" eaLnBrk="1" latinLnBrk="0" hangingPunct="1">
                        <a:lnSpc>
                          <a:spcPct val="107000"/>
                        </a:lnSpc>
                        <a:spcBef>
                          <a:spcPts val="0"/>
                        </a:spcBef>
                        <a:spcAft>
                          <a:spcPts val="0"/>
                        </a:spcAft>
                      </a:pPr>
                      <a:r>
                        <a:rPr lang="en-US" sz="2000" kern="1200" baseline="0" dirty="0" smtClean="0">
                          <a:solidFill>
                            <a:schemeClr val="tx1"/>
                          </a:solidFill>
                          <a:effectLst/>
                          <a:latin typeface="+mn-lt"/>
                          <a:ea typeface="+mn-ea"/>
                          <a:cs typeface="+mn-cs"/>
                        </a:rPr>
                        <a:t>d</a:t>
                      </a:r>
                      <a:r>
                        <a:rPr lang="en-US" sz="2000" kern="1200" dirty="0" smtClean="0">
                          <a:solidFill>
                            <a:schemeClr val="tx1"/>
                          </a:solidFill>
                          <a:effectLst/>
                          <a:latin typeface="+mn-lt"/>
                          <a:ea typeface="+mn-ea"/>
                          <a:cs typeface="+mn-cs"/>
                        </a:rPr>
                        <a:t>esign</a:t>
                      </a:r>
                      <a:r>
                        <a:rPr lang="en-US" sz="2000" kern="1200" baseline="0" dirty="0" smtClean="0">
                          <a:solidFill>
                            <a:schemeClr val="tx1"/>
                          </a:solidFill>
                          <a:effectLst/>
                          <a:latin typeface="+mn-lt"/>
                          <a:ea typeface="+mn-ea"/>
                          <a:cs typeface="+mn-cs"/>
                        </a:rPr>
                        <a:t> and test</a:t>
                      </a:r>
                      <a:r>
                        <a:rPr lang="en-US" sz="2000" kern="1200" dirty="0" smtClean="0">
                          <a:solidFill>
                            <a:schemeClr val="tx1"/>
                          </a:solidFill>
                          <a:effectLst/>
                          <a:latin typeface="+mn-lt"/>
                          <a:ea typeface="+mn-ea"/>
                          <a:cs typeface="+mn-cs"/>
                        </a:rPr>
                        <a:t> improvements</a:t>
                      </a:r>
                      <a:endParaRPr lang="en-US" sz="2000" kern="1200" dirty="0">
                        <a:solidFill>
                          <a:schemeClr val="tx1"/>
                        </a:solidFill>
                        <a:effectLst/>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r>
            </a:tbl>
          </a:graphicData>
        </a:graphic>
      </p:graphicFrame>
      <p:sp>
        <p:nvSpPr>
          <p:cNvPr id="3" name="Slide Number Placeholder 2"/>
          <p:cNvSpPr>
            <a:spLocks noGrp="1"/>
          </p:cNvSpPr>
          <p:nvPr>
            <p:ph type="sldNum" sz="quarter" idx="12"/>
          </p:nvPr>
        </p:nvSpPr>
        <p:spPr/>
        <p:txBody>
          <a:bodyPr/>
          <a:lstStyle/>
          <a:p>
            <a:fld id="{FE48485F-393D-4BF6-90D2-052AB1DD6BD0}" type="slidenum">
              <a:rPr lang="en-US" altLang="en-US" smtClean="0"/>
              <a:pPr/>
              <a:t>40</a:t>
            </a:fld>
            <a:endParaRPr lang="en-US" altLang="en-US"/>
          </a:p>
        </p:txBody>
      </p:sp>
    </p:spTree>
    <p:extLst>
      <p:ext uri="{BB962C8B-B14F-4D97-AF65-F5344CB8AC3E}">
        <p14:creationId xmlns:p14="http://schemas.microsoft.com/office/powerpoint/2010/main" val="196678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engagement is </a:t>
            </a:r>
            <a:br>
              <a:rPr lang="en-US" dirty="0" smtClean="0"/>
            </a:br>
            <a:r>
              <a:rPr lang="en-US" dirty="0" smtClean="0"/>
              <a:t>a </a:t>
            </a:r>
            <a:r>
              <a:rPr lang="en-US" dirty="0"/>
              <a:t>key lever for </a:t>
            </a:r>
            <a:r>
              <a:rPr lang="en-US" dirty="0" smtClean="0"/>
              <a:t>improvement</a:t>
            </a:r>
            <a:endParaRPr lang="en-US" dirty="0"/>
          </a:p>
        </p:txBody>
      </p:sp>
      <p:sp>
        <p:nvSpPr>
          <p:cNvPr id="3" name="Content Placeholder 2"/>
          <p:cNvSpPr>
            <a:spLocks noGrp="1"/>
          </p:cNvSpPr>
          <p:nvPr>
            <p:ph idx="1"/>
          </p:nvPr>
        </p:nvSpPr>
        <p:spPr>
          <a:xfrm>
            <a:off x="685800" y="1981200"/>
            <a:ext cx="8001000" cy="3657600"/>
          </a:xfrm>
        </p:spPr>
        <p:txBody>
          <a:bodyPr/>
          <a:lstStyle/>
          <a:p>
            <a:pPr marL="0" lvl="0" indent="0">
              <a:buNone/>
            </a:pPr>
            <a:r>
              <a:rPr lang="en-US" sz="2800" dirty="0" smtClean="0"/>
              <a:t>Researchers at Academic Innovations Collaborative (Center for Primary Care, Harvard Medical School) working with </a:t>
            </a:r>
            <a:r>
              <a:rPr lang="en-US" sz="2800" dirty="0"/>
              <a:t>p</a:t>
            </a:r>
            <a:r>
              <a:rPr lang="en-US" sz="2800" dirty="0" smtClean="0"/>
              <a:t>rimary </a:t>
            </a:r>
            <a:r>
              <a:rPr lang="en-US" sz="2800" dirty="0"/>
              <a:t>c</a:t>
            </a:r>
            <a:r>
              <a:rPr lang="en-US" sz="2800" dirty="0" smtClean="0"/>
              <a:t>are practices found</a:t>
            </a:r>
            <a:r>
              <a:rPr lang="en-US" sz="2400" dirty="0" smtClean="0"/>
              <a:t>:</a:t>
            </a:r>
          </a:p>
          <a:p>
            <a:pPr lvl="1"/>
            <a:r>
              <a:rPr lang="en-US" dirty="0"/>
              <a:t>Teams were </a:t>
            </a:r>
            <a:r>
              <a:rPr lang="en-US" dirty="0" smtClean="0"/>
              <a:t>very </a:t>
            </a:r>
            <a:r>
              <a:rPr lang="en-US" dirty="0"/>
              <a:t>reluctant</a:t>
            </a:r>
          </a:p>
          <a:p>
            <a:pPr lvl="1"/>
            <a:r>
              <a:rPr lang="en-US" dirty="0" smtClean="0"/>
              <a:t>Patient involvement surpassed expectations</a:t>
            </a:r>
          </a:p>
          <a:p>
            <a:pPr lvl="1"/>
            <a:r>
              <a:rPr lang="en-US" dirty="0" smtClean="0"/>
              <a:t>Putting </a:t>
            </a:r>
            <a:r>
              <a:rPr lang="en-US" dirty="0"/>
              <a:t>patient on the </a:t>
            </a:r>
            <a:r>
              <a:rPr lang="en-US" dirty="0" smtClean="0"/>
              <a:t>team </a:t>
            </a:r>
            <a:r>
              <a:rPr lang="en-US" dirty="0"/>
              <a:t>was critical step</a:t>
            </a:r>
          </a:p>
          <a:p>
            <a:pPr marL="0" indent="0">
              <a:buNone/>
            </a:pPr>
            <a:endParaRPr lang="en-US" sz="2400" dirty="0"/>
          </a:p>
        </p:txBody>
      </p:sp>
      <p:sp>
        <p:nvSpPr>
          <p:cNvPr id="4" name="TextBox 3"/>
          <p:cNvSpPr txBox="1"/>
          <p:nvPr/>
        </p:nvSpPr>
        <p:spPr>
          <a:xfrm>
            <a:off x="3733800" y="6096000"/>
            <a:ext cx="5410200" cy="1200329"/>
          </a:xfrm>
          <a:prstGeom prst="rect">
            <a:avLst/>
          </a:prstGeom>
          <a:noFill/>
        </p:spPr>
        <p:txBody>
          <a:bodyPr wrap="square" rtlCol="0">
            <a:spAutoFit/>
          </a:bodyPr>
          <a:lstStyle/>
          <a:p>
            <a:endParaRPr lang="en-US" dirty="0"/>
          </a:p>
          <a:p>
            <a:endParaRPr lang="en-US" dirty="0"/>
          </a:p>
          <a:p>
            <a:r>
              <a:rPr lang="en-US" dirty="0"/>
              <a:t> </a:t>
            </a:r>
          </a:p>
        </p:txBody>
      </p:sp>
      <p:sp>
        <p:nvSpPr>
          <p:cNvPr id="5" name="TextBox 4"/>
          <p:cNvSpPr txBox="1"/>
          <p:nvPr/>
        </p:nvSpPr>
        <p:spPr>
          <a:xfrm>
            <a:off x="4588239" y="5221069"/>
            <a:ext cx="3886200" cy="646331"/>
          </a:xfrm>
          <a:prstGeom prst="rect">
            <a:avLst/>
          </a:prstGeom>
          <a:noFill/>
        </p:spPr>
        <p:txBody>
          <a:bodyPr wrap="square" rtlCol="0">
            <a:spAutoFit/>
          </a:bodyPr>
          <a:lstStyle/>
          <a:p>
            <a:r>
              <a:rPr lang="en-US" sz="1200" dirty="0" smtClean="0"/>
              <a:t>* Singer, Sara J. PhD MBA, Principal Investigator,  Harvard Chan, HMS, MGH, Presentation to the MA Coalition, September 29, 2016</a:t>
            </a:r>
            <a:endParaRPr lang="en-US" sz="1200" dirty="0"/>
          </a:p>
        </p:txBody>
      </p:sp>
      <p:sp>
        <p:nvSpPr>
          <p:cNvPr id="7" name="Slide Number Placeholder 6"/>
          <p:cNvSpPr>
            <a:spLocks noGrp="1"/>
          </p:cNvSpPr>
          <p:nvPr>
            <p:ph type="sldNum" sz="quarter" idx="12"/>
          </p:nvPr>
        </p:nvSpPr>
        <p:spPr/>
        <p:txBody>
          <a:bodyPr/>
          <a:lstStyle/>
          <a:p>
            <a:fld id="{FE48485F-393D-4BF6-90D2-052AB1DD6BD0}" type="slidenum">
              <a:rPr lang="en-US" altLang="en-US" smtClean="0"/>
              <a:pPr/>
              <a:t>41</a:t>
            </a:fld>
            <a:endParaRPr lang="en-US" altLang="en-US"/>
          </a:p>
        </p:txBody>
      </p:sp>
    </p:spTree>
    <p:extLst>
      <p:ext uri="{BB962C8B-B14F-4D97-AF65-F5344CB8AC3E}">
        <p14:creationId xmlns:p14="http://schemas.microsoft.com/office/powerpoint/2010/main" val="3030455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just one patient</a:t>
            </a:r>
            <a:endParaRPr lang="en-US" dirty="0"/>
          </a:p>
        </p:txBody>
      </p:sp>
      <p:sp>
        <p:nvSpPr>
          <p:cNvPr id="3" name="Content Placeholder 2"/>
          <p:cNvSpPr>
            <a:spLocks noGrp="1"/>
          </p:cNvSpPr>
          <p:nvPr>
            <p:ph idx="1"/>
          </p:nvPr>
        </p:nvSpPr>
        <p:spPr>
          <a:xfrm>
            <a:off x="990600" y="1813810"/>
            <a:ext cx="7162800" cy="4038600"/>
          </a:xfrm>
        </p:spPr>
        <p:txBody>
          <a:bodyPr/>
          <a:lstStyle/>
          <a:p>
            <a:r>
              <a:rPr lang="en-US" dirty="0" smtClean="0"/>
              <a:t>There is no ‘representative</a:t>
            </a:r>
            <a:r>
              <a:rPr lang="en-US" dirty="0"/>
              <a:t>’ </a:t>
            </a:r>
            <a:r>
              <a:rPr lang="en-US" dirty="0" smtClean="0"/>
              <a:t>patient</a:t>
            </a:r>
          </a:p>
          <a:p>
            <a:r>
              <a:rPr lang="en-US" dirty="0" smtClean="0"/>
              <a:t>More effective strategies</a:t>
            </a:r>
          </a:p>
          <a:p>
            <a:pPr lvl="1"/>
            <a:r>
              <a:rPr lang="en-US" dirty="0" smtClean="0"/>
              <a:t>Involve multiple patients</a:t>
            </a:r>
          </a:p>
          <a:p>
            <a:pPr lvl="1"/>
            <a:r>
              <a:rPr lang="en-US" dirty="0" smtClean="0"/>
              <a:t>Engage in multiple ways </a:t>
            </a:r>
          </a:p>
          <a:p>
            <a:pPr lvl="2"/>
            <a:r>
              <a:rPr lang="en-US" dirty="0" smtClean="0"/>
              <a:t>Focus groups</a:t>
            </a:r>
          </a:p>
          <a:p>
            <a:pPr lvl="2"/>
            <a:r>
              <a:rPr lang="en-US" dirty="0" smtClean="0"/>
              <a:t>Surveyed patients</a:t>
            </a:r>
          </a:p>
          <a:p>
            <a:pPr lvl="2"/>
            <a:r>
              <a:rPr lang="en-US" dirty="0" smtClean="0"/>
              <a:t>Encouraged input on the portal</a:t>
            </a:r>
          </a:p>
          <a:p>
            <a:pPr lvl="2"/>
            <a:r>
              <a:rPr lang="en-US" dirty="0" smtClean="0"/>
              <a:t>Other ideas</a:t>
            </a:r>
            <a:endParaRPr lang="en-US" dirty="0"/>
          </a:p>
          <a:p>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42</a:t>
            </a:fld>
            <a:endParaRPr lang="en-US" altLang="en-US"/>
          </a:p>
        </p:txBody>
      </p:sp>
    </p:spTree>
    <p:extLst>
      <p:ext uri="{BB962C8B-B14F-4D97-AF65-F5344CB8AC3E}">
        <p14:creationId xmlns:p14="http://schemas.microsoft.com/office/powerpoint/2010/main" val="40896558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Engaging Patients</a:t>
            </a:r>
            <a:r>
              <a:rPr lang="en-US" dirty="0"/>
              <a:t>	</a:t>
            </a:r>
          </a:p>
        </p:txBody>
      </p:sp>
      <p:sp>
        <p:nvSpPr>
          <p:cNvPr id="3" name="Content Placeholder 2"/>
          <p:cNvSpPr>
            <a:spLocks noGrp="1"/>
          </p:cNvSpPr>
          <p:nvPr>
            <p:ph idx="1"/>
          </p:nvPr>
        </p:nvSpPr>
        <p:spPr>
          <a:xfrm>
            <a:off x="723900" y="2057400"/>
            <a:ext cx="7772400" cy="3053299"/>
          </a:xfrm>
        </p:spPr>
        <p:txBody>
          <a:bodyPr/>
          <a:lstStyle/>
          <a:p>
            <a:pPr marL="0" indent="0">
              <a:buNone/>
            </a:pPr>
            <a:r>
              <a:rPr lang="en-US" dirty="0"/>
              <a:t>How do we engage patients in this work?</a:t>
            </a:r>
          </a:p>
          <a:p>
            <a:r>
              <a:rPr lang="en-US" dirty="0"/>
              <a:t>Patients’ perspective – identifying defects</a:t>
            </a:r>
          </a:p>
          <a:p>
            <a:r>
              <a:rPr lang="en-US" dirty="0"/>
              <a:t>Patients’ suggestions for improvements</a:t>
            </a:r>
          </a:p>
          <a:p>
            <a:r>
              <a:rPr lang="en-US" dirty="0"/>
              <a:t>Patients’ reaction to changes tested</a:t>
            </a:r>
          </a:p>
          <a:p>
            <a:r>
              <a:rPr lang="en-US" dirty="0"/>
              <a:t>Patients on your improvement team</a:t>
            </a:r>
          </a:p>
        </p:txBody>
      </p:sp>
      <p:sp>
        <p:nvSpPr>
          <p:cNvPr id="6" name="Slide Number Placeholder 5"/>
          <p:cNvSpPr>
            <a:spLocks noGrp="1"/>
          </p:cNvSpPr>
          <p:nvPr>
            <p:ph type="sldNum" sz="quarter" idx="12"/>
          </p:nvPr>
        </p:nvSpPr>
        <p:spPr/>
        <p:txBody>
          <a:bodyPr/>
          <a:lstStyle/>
          <a:p>
            <a:fld id="{FE48485F-393D-4BF6-90D2-052AB1DD6BD0}" type="slidenum">
              <a:rPr lang="en-US" altLang="en-US" smtClean="0"/>
              <a:pPr/>
              <a:t>43</a:t>
            </a:fld>
            <a:endParaRPr lang="en-US" altLang="en-US"/>
          </a:p>
        </p:txBody>
      </p:sp>
    </p:spTree>
    <p:extLst>
      <p:ext uri="{BB962C8B-B14F-4D97-AF65-F5344CB8AC3E}">
        <p14:creationId xmlns:p14="http://schemas.microsoft.com/office/powerpoint/2010/main" val="3974908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Patient Engagement Effective</a:t>
            </a:r>
            <a:endParaRPr lang="en-US" dirty="0"/>
          </a:p>
        </p:txBody>
      </p:sp>
      <p:sp>
        <p:nvSpPr>
          <p:cNvPr id="3" name="Content Placeholder 2"/>
          <p:cNvSpPr>
            <a:spLocks noGrp="1"/>
          </p:cNvSpPr>
          <p:nvPr>
            <p:ph idx="1"/>
          </p:nvPr>
        </p:nvSpPr>
        <p:spPr>
          <a:xfrm>
            <a:off x="266700" y="2133600"/>
            <a:ext cx="8610600" cy="3429000"/>
          </a:xfrm>
        </p:spPr>
        <p:txBody>
          <a:bodyPr/>
          <a:lstStyle/>
          <a:p>
            <a:pPr>
              <a:buFont typeface="Wingdings" panose="05000000000000000000" pitchFamily="2" charset="2"/>
              <a:buChar char="§"/>
            </a:pPr>
            <a:r>
              <a:rPr lang="en-US" sz="2800" dirty="0" smtClean="0"/>
              <a:t>Patients are often unwilling to criticize!</a:t>
            </a:r>
          </a:p>
          <a:p>
            <a:pPr>
              <a:buFont typeface="Wingdings" panose="05000000000000000000" pitchFamily="2" charset="2"/>
              <a:buChar char="§"/>
            </a:pPr>
            <a:r>
              <a:rPr lang="en-US" sz="2800" dirty="0" smtClean="0"/>
              <a:t>“Culture of low expectations” – don’t expect much</a:t>
            </a:r>
          </a:p>
          <a:p>
            <a:pPr>
              <a:buFont typeface="Wingdings" panose="05000000000000000000" pitchFamily="2" charset="2"/>
              <a:buChar char="§"/>
            </a:pPr>
            <a:r>
              <a:rPr lang="en-US" sz="2800" dirty="0" smtClean="0"/>
              <a:t>Select “constructively discontented” patients and family members to involve</a:t>
            </a:r>
            <a:endParaRPr lang="en-US" sz="2800" dirty="0"/>
          </a:p>
          <a:p>
            <a:pPr>
              <a:buFont typeface="Wingdings" panose="05000000000000000000" pitchFamily="2" charset="2"/>
              <a:buChar char="§"/>
            </a:pPr>
            <a:r>
              <a:rPr lang="en-US" sz="2800" dirty="0" smtClean="0"/>
              <a:t>Script to encourage input – what topics, reaction to test</a:t>
            </a:r>
          </a:p>
          <a:p>
            <a:pPr marL="400050" lvl="1" indent="0">
              <a:buNone/>
            </a:pPr>
            <a:r>
              <a:rPr lang="en-US" sz="2400" dirty="0" smtClean="0"/>
              <a:t>“ We are working on improving X, it would really help us if you tell us what would make this better”</a:t>
            </a:r>
          </a:p>
          <a:p>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44</a:t>
            </a:fld>
            <a:endParaRPr lang="en-US" altLang="en-US"/>
          </a:p>
        </p:txBody>
      </p:sp>
    </p:spTree>
    <p:extLst>
      <p:ext uri="{BB962C8B-B14F-4D97-AF65-F5344CB8AC3E}">
        <p14:creationId xmlns:p14="http://schemas.microsoft.com/office/powerpoint/2010/main" val="3901195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Engagement Exercise</a:t>
            </a:r>
            <a:endParaRPr lang="en-US" dirty="0"/>
          </a:p>
        </p:txBody>
      </p:sp>
      <p:sp>
        <p:nvSpPr>
          <p:cNvPr id="3" name="Content Placeholder 2"/>
          <p:cNvSpPr>
            <a:spLocks noGrp="1"/>
          </p:cNvSpPr>
          <p:nvPr>
            <p:ph idx="1"/>
          </p:nvPr>
        </p:nvSpPr>
        <p:spPr/>
        <p:txBody>
          <a:bodyPr/>
          <a:lstStyle/>
          <a:p>
            <a:r>
              <a:rPr lang="en-US" dirty="0" smtClean="0"/>
              <a:t>How could you encourage your patients to help you see risks?</a:t>
            </a:r>
          </a:p>
          <a:p>
            <a:endParaRPr lang="en-US" dirty="0"/>
          </a:p>
          <a:p>
            <a:r>
              <a:rPr lang="en-US" dirty="0" smtClean="0"/>
              <a:t>In your current improvement work, how could involve patients?</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45</a:t>
            </a:fld>
            <a:endParaRPr lang="en-US" altLang="en-US"/>
          </a:p>
        </p:txBody>
      </p:sp>
    </p:spTree>
    <p:extLst>
      <p:ext uri="{BB962C8B-B14F-4D97-AF65-F5344CB8AC3E}">
        <p14:creationId xmlns:p14="http://schemas.microsoft.com/office/powerpoint/2010/main" val="2301314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1029" y="3962400"/>
            <a:ext cx="5368771" cy="1938992"/>
          </a:xfrm>
          <a:noFill/>
          <a:ln w="57150">
            <a:solidFill>
              <a:schemeClr val="accent1"/>
            </a:solidFill>
            <a:prstDash val="solid"/>
          </a:ln>
        </p:spPr>
        <p:txBody>
          <a:bodyPr wrap="square" rtlCol="0">
            <a:spAutoFit/>
          </a:bodyPr>
          <a:lstStyle/>
          <a:p>
            <a:pPr marL="0" indent="0" eaLnBrk="0" hangingPunct="0">
              <a:spcBef>
                <a:spcPct val="0"/>
              </a:spcBef>
              <a:buNone/>
            </a:pPr>
            <a:r>
              <a:rPr lang="en-US" sz="2400" b="1" kern="1200" dirty="0" smtClean="0">
                <a:latin typeface="Times New Roman" pitchFamily="18" charset="0"/>
              </a:rPr>
              <a:t>Improving </a:t>
            </a:r>
            <a:r>
              <a:rPr lang="en-US" sz="2400" b="1" kern="1200" dirty="0">
                <a:latin typeface="Times New Roman" pitchFamily="18" charset="0"/>
              </a:rPr>
              <a:t>daily work:</a:t>
            </a:r>
          </a:p>
          <a:p>
            <a:pPr marL="0" indent="0" eaLnBrk="0" hangingPunct="0">
              <a:spcBef>
                <a:spcPct val="0"/>
              </a:spcBef>
              <a:buNone/>
            </a:pPr>
            <a:r>
              <a:rPr lang="en-US" sz="2400" kern="1200" dirty="0" smtClean="0">
                <a:latin typeface="Times New Roman" pitchFamily="18" charset="0"/>
              </a:rPr>
              <a:t>1. Culture </a:t>
            </a:r>
            <a:r>
              <a:rPr lang="en-US" sz="2400" kern="1200" dirty="0">
                <a:latin typeface="Times New Roman" pitchFamily="18" charset="0"/>
              </a:rPr>
              <a:t>including commitment to </a:t>
            </a:r>
            <a:r>
              <a:rPr lang="en-US" sz="2400" kern="1200" dirty="0" smtClean="0">
                <a:latin typeface="Times New Roman" pitchFamily="18" charset="0"/>
              </a:rPr>
              <a:t>safety</a:t>
            </a:r>
          </a:p>
          <a:p>
            <a:pPr marL="0" indent="0" eaLnBrk="0" hangingPunct="0">
              <a:spcBef>
                <a:spcPct val="0"/>
              </a:spcBef>
              <a:buNone/>
            </a:pPr>
            <a:r>
              <a:rPr lang="en-US" sz="2400" kern="1200" dirty="0" smtClean="0">
                <a:latin typeface="Times New Roman" pitchFamily="18" charset="0"/>
              </a:rPr>
              <a:t>        and continual learning</a:t>
            </a:r>
          </a:p>
          <a:p>
            <a:pPr marL="0" indent="0" eaLnBrk="0" hangingPunct="0">
              <a:spcBef>
                <a:spcPct val="0"/>
              </a:spcBef>
              <a:buNone/>
            </a:pPr>
            <a:r>
              <a:rPr lang="en-US" sz="2400" kern="1200" dirty="0" smtClean="0">
                <a:latin typeface="Times New Roman" pitchFamily="18" charset="0"/>
              </a:rPr>
              <a:t>2</a:t>
            </a:r>
            <a:r>
              <a:rPr lang="en-US" sz="2400" kern="1200" dirty="0">
                <a:latin typeface="Times New Roman" pitchFamily="18" charset="0"/>
              </a:rPr>
              <a:t>. </a:t>
            </a:r>
            <a:r>
              <a:rPr lang="en-US" sz="2400" kern="1200" dirty="0" smtClean="0">
                <a:latin typeface="Times New Roman" pitchFamily="18" charset="0"/>
              </a:rPr>
              <a:t> “See problems” - </a:t>
            </a:r>
            <a:r>
              <a:rPr lang="en-US" sz="2400" kern="1200" dirty="0" smtClean="0">
                <a:solidFill>
                  <a:srgbClr val="FF0000"/>
                </a:solidFill>
                <a:latin typeface="Times New Roman" pitchFamily="18" charset="0"/>
              </a:rPr>
              <a:t>Communication</a:t>
            </a:r>
            <a:endParaRPr lang="en-US" sz="2400" kern="1200" dirty="0">
              <a:latin typeface="Times New Roman" pitchFamily="18" charset="0"/>
            </a:endParaRPr>
          </a:p>
          <a:p>
            <a:pPr marL="0" indent="0" eaLnBrk="0" hangingPunct="0">
              <a:spcBef>
                <a:spcPct val="0"/>
              </a:spcBef>
              <a:buNone/>
            </a:pPr>
            <a:r>
              <a:rPr lang="en-US" sz="2400" kern="1200" dirty="0" smtClean="0">
                <a:latin typeface="Times New Roman" pitchFamily="18" charset="0"/>
              </a:rPr>
              <a:t>3</a:t>
            </a:r>
            <a:r>
              <a:rPr lang="en-US" sz="2400" kern="1200" dirty="0">
                <a:latin typeface="Times New Roman" pitchFamily="18" charset="0"/>
              </a:rPr>
              <a:t>.  </a:t>
            </a:r>
            <a:r>
              <a:rPr lang="en-US" sz="2400" kern="1200" dirty="0" smtClean="0">
                <a:latin typeface="Times New Roman" pitchFamily="18" charset="0"/>
              </a:rPr>
              <a:t>“Solve problems” </a:t>
            </a:r>
            <a:endParaRPr lang="en-US" sz="2400" b="1" kern="1200" dirty="0">
              <a:latin typeface="Times New Roman" pitchFamily="18" charset="0"/>
            </a:endParaRPr>
          </a:p>
        </p:txBody>
      </p:sp>
      <p:sp>
        <p:nvSpPr>
          <p:cNvPr id="4" name="TextBox 3"/>
          <p:cNvSpPr txBox="1"/>
          <p:nvPr/>
        </p:nvSpPr>
        <p:spPr>
          <a:xfrm>
            <a:off x="651029" y="1887412"/>
            <a:ext cx="5379128" cy="1938992"/>
          </a:xfrm>
          <a:prstGeom prst="rect">
            <a:avLst/>
          </a:prstGeom>
          <a:noFill/>
          <a:ln w="57150">
            <a:solidFill>
              <a:schemeClr val="accent1"/>
            </a:solidFill>
            <a:prstDash val="solid"/>
          </a:ln>
        </p:spPr>
        <p:txBody>
          <a:bodyPr wrap="square" rtlCol="0">
            <a:spAutoFit/>
          </a:bodyPr>
          <a:lstStyle/>
          <a:p>
            <a:r>
              <a:rPr lang="en-US" b="1" dirty="0" smtClean="0"/>
              <a:t>Daily work – everyday operations</a:t>
            </a:r>
            <a:r>
              <a:rPr lang="en-US" dirty="0" smtClean="0"/>
              <a:t>:</a:t>
            </a:r>
          </a:p>
          <a:p>
            <a:r>
              <a:rPr lang="en-US" dirty="0"/>
              <a:t>1</a:t>
            </a:r>
            <a:r>
              <a:rPr lang="en-US" dirty="0" smtClean="0"/>
              <a:t>. System Design     </a:t>
            </a:r>
          </a:p>
          <a:p>
            <a:r>
              <a:rPr lang="en-US" dirty="0" smtClean="0"/>
              <a:t>     - are work processes well designed?</a:t>
            </a:r>
          </a:p>
          <a:p>
            <a:r>
              <a:rPr lang="en-US" dirty="0" smtClean="0"/>
              <a:t>     - </a:t>
            </a:r>
            <a:r>
              <a:rPr lang="en-US" dirty="0"/>
              <a:t>are </a:t>
            </a:r>
            <a:r>
              <a:rPr lang="en-US" dirty="0" smtClean="0"/>
              <a:t>defined work </a:t>
            </a:r>
            <a:r>
              <a:rPr lang="en-US" dirty="0"/>
              <a:t>processes </a:t>
            </a:r>
            <a:r>
              <a:rPr lang="en-US" dirty="0" smtClean="0"/>
              <a:t>followed?</a:t>
            </a:r>
          </a:p>
          <a:p>
            <a:r>
              <a:rPr lang="en-US" dirty="0"/>
              <a:t>2</a:t>
            </a:r>
            <a:r>
              <a:rPr lang="en-US" dirty="0" smtClean="0"/>
              <a:t>. </a:t>
            </a:r>
            <a:r>
              <a:rPr lang="en-US" dirty="0"/>
              <a:t>Culture</a:t>
            </a:r>
          </a:p>
        </p:txBody>
      </p:sp>
      <p:sp>
        <p:nvSpPr>
          <p:cNvPr id="5" name="Right Arrow 4"/>
          <p:cNvSpPr/>
          <p:nvPr/>
        </p:nvSpPr>
        <p:spPr bwMode="auto">
          <a:xfrm>
            <a:off x="6096000" y="2019213"/>
            <a:ext cx="1116816"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7291266" y="1887412"/>
            <a:ext cx="1600200" cy="830997"/>
          </a:xfrm>
          <a:prstGeom prst="rect">
            <a:avLst/>
          </a:prstGeom>
          <a:noFill/>
          <a:ln w="57150">
            <a:solidFill>
              <a:schemeClr val="accent1"/>
            </a:solidFill>
          </a:ln>
        </p:spPr>
        <p:txBody>
          <a:bodyPr wrap="square" rtlCol="0">
            <a:spAutoFit/>
          </a:bodyPr>
          <a:lstStyle/>
          <a:p>
            <a:r>
              <a:rPr lang="en-US" dirty="0" smtClean="0"/>
              <a:t>Patient </a:t>
            </a:r>
          </a:p>
          <a:p>
            <a:r>
              <a:rPr lang="en-US" dirty="0" smtClean="0"/>
              <a:t>Outcomes</a:t>
            </a:r>
            <a:endParaRPr lang="en-US" dirty="0"/>
          </a:p>
        </p:txBody>
      </p:sp>
      <p:sp>
        <p:nvSpPr>
          <p:cNvPr id="7" name="Curved Left Arrow 6"/>
          <p:cNvSpPr/>
          <p:nvPr/>
        </p:nvSpPr>
        <p:spPr bwMode="auto">
          <a:xfrm>
            <a:off x="6284594" y="2839089"/>
            <a:ext cx="497206" cy="1782912"/>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299499" y="703146"/>
            <a:ext cx="8591967" cy="584775"/>
          </a:xfrm>
          <a:prstGeom prst="rect">
            <a:avLst/>
          </a:prstGeom>
          <a:noFill/>
        </p:spPr>
        <p:txBody>
          <a:bodyPr wrap="none" rtlCol="0">
            <a:spAutoFit/>
          </a:bodyPr>
          <a:lstStyle/>
          <a:p>
            <a:r>
              <a:rPr lang="en-US" sz="3200" b="1" dirty="0" smtClean="0"/>
              <a:t>What drives good or bad outcomes for patients?</a:t>
            </a:r>
            <a:endParaRPr lang="en-US" sz="3200" b="1" dirty="0"/>
          </a:p>
        </p:txBody>
      </p:sp>
      <p:sp>
        <p:nvSpPr>
          <p:cNvPr id="2" name="TextBox 1"/>
          <p:cNvSpPr txBox="1"/>
          <p:nvPr/>
        </p:nvSpPr>
        <p:spPr>
          <a:xfrm>
            <a:off x="6781800" y="4969276"/>
            <a:ext cx="1309566" cy="830997"/>
          </a:xfrm>
          <a:prstGeom prst="rect">
            <a:avLst/>
          </a:prstGeom>
          <a:noFill/>
          <a:ln w="28575">
            <a:solidFill>
              <a:schemeClr val="accent2"/>
            </a:solidFill>
          </a:ln>
        </p:spPr>
        <p:txBody>
          <a:bodyPr wrap="square" rtlCol="0">
            <a:spAutoFit/>
          </a:bodyPr>
          <a:lstStyle/>
          <a:p>
            <a:r>
              <a:rPr lang="en-US" dirty="0" smtClean="0">
                <a:solidFill>
                  <a:srgbClr val="FF0000"/>
                </a:solidFill>
              </a:rPr>
              <a:t>Engage           Patients </a:t>
            </a:r>
            <a:endParaRPr lang="en-US" dirty="0">
              <a:solidFill>
                <a:srgbClr val="FF0000"/>
              </a:solidFill>
            </a:endParaRPr>
          </a:p>
        </p:txBody>
      </p:sp>
      <p:sp>
        <p:nvSpPr>
          <p:cNvPr id="10" name="Right Brace 9"/>
          <p:cNvSpPr/>
          <p:nvPr/>
        </p:nvSpPr>
        <p:spPr bwMode="auto">
          <a:xfrm>
            <a:off x="6245352" y="4885873"/>
            <a:ext cx="307848" cy="914400"/>
          </a:xfrm>
          <a:prstGeom prst="rightBr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F0000"/>
              </a:solidFill>
              <a:effectLst/>
              <a:latin typeface="Times New Roman" pitchFamily="18" charset="0"/>
            </a:endParaRPr>
          </a:p>
        </p:txBody>
      </p:sp>
      <p:sp>
        <p:nvSpPr>
          <p:cNvPr id="9" name="Slide Number Placeholder 8"/>
          <p:cNvSpPr>
            <a:spLocks noGrp="1"/>
          </p:cNvSpPr>
          <p:nvPr>
            <p:ph type="sldNum" sz="quarter" idx="12"/>
          </p:nvPr>
        </p:nvSpPr>
        <p:spPr/>
        <p:txBody>
          <a:bodyPr/>
          <a:lstStyle/>
          <a:p>
            <a:fld id="{FE48485F-393D-4BF6-90D2-052AB1DD6BD0}" type="slidenum">
              <a:rPr lang="en-US" altLang="en-US" smtClean="0"/>
              <a:pPr/>
              <a:t>46</a:t>
            </a:fld>
            <a:endParaRPr lang="en-US" altLang="en-US"/>
          </a:p>
        </p:txBody>
      </p:sp>
    </p:spTree>
    <p:extLst>
      <p:ext uri="{BB962C8B-B14F-4D97-AF65-F5344CB8AC3E}">
        <p14:creationId xmlns:p14="http://schemas.microsoft.com/office/powerpoint/2010/main" val="3306132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4300" y="1896605"/>
            <a:ext cx="8915400" cy="3352800"/>
          </a:xfrm>
        </p:spPr>
        <p:txBody>
          <a:bodyPr/>
          <a:lstStyle/>
          <a:p>
            <a:pPr>
              <a:buFont typeface="Wingdings" panose="05000000000000000000" pitchFamily="2" charset="2"/>
              <a:buChar char="§"/>
            </a:pPr>
            <a:r>
              <a:rPr lang="en-US" sz="2400" b="1" dirty="0"/>
              <a:t>Patient Safety thrives </a:t>
            </a:r>
            <a:r>
              <a:rPr lang="en-US" sz="2400" dirty="0"/>
              <a:t>in a culture where system issues are pursued as the root cause; not a culture of “blame” or relying on “heroes”.</a:t>
            </a:r>
          </a:p>
          <a:p>
            <a:pPr>
              <a:buFont typeface="Wingdings" panose="05000000000000000000" pitchFamily="2" charset="2"/>
              <a:buChar char="§"/>
            </a:pPr>
            <a:endParaRPr lang="en-US" sz="800" dirty="0"/>
          </a:p>
          <a:p>
            <a:pPr>
              <a:buFont typeface="Wingdings" panose="05000000000000000000" pitchFamily="2" charset="2"/>
              <a:buChar char="§"/>
            </a:pPr>
            <a:r>
              <a:rPr lang="en-US" sz="2400" b="1" dirty="0"/>
              <a:t>Communication is the underpinning </a:t>
            </a:r>
            <a:r>
              <a:rPr lang="en-US" sz="2400" dirty="0"/>
              <a:t>of many patient safety issues.  Engaging patients in improvement reaps benefits that surpasses expectations.</a:t>
            </a:r>
          </a:p>
          <a:p>
            <a:pPr>
              <a:buFont typeface="Wingdings" panose="05000000000000000000" pitchFamily="2" charset="2"/>
              <a:buChar char="§"/>
            </a:pPr>
            <a:endParaRPr lang="en-US" sz="800" dirty="0"/>
          </a:p>
          <a:p>
            <a:pPr>
              <a:buFont typeface="Wingdings" panose="05000000000000000000" pitchFamily="2" charset="2"/>
              <a:buChar char="§"/>
            </a:pPr>
            <a:r>
              <a:rPr lang="en-US" sz="2400" b="1" dirty="0"/>
              <a:t>See Problem, Solve Problems </a:t>
            </a:r>
            <a:r>
              <a:rPr lang="en-US" sz="2400" dirty="0"/>
              <a:t>–Work with frontline staff, patients and your improvement teams to solve problems instead of putting out the same fires.</a:t>
            </a:r>
          </a:p>
          <a:p>
            <a:pPr marL="0" indent="0">
              <a:buNone/>
            </a:pPr>
            <a:r>
              <a:rPr lang="en-US" sz="2800" dirty="0"/>
              <a:t>   </a:t>
            </a:r>
          </a:p>
          <a:p>
            <a:pPr>
              <a:buFont typeface="Wingdings" panose="05000000000000000000" pitchFamily="2" charset="2"/>
              <a:buChar char="§"/>
            </a:pPr>
            <a:endParaRPr lang="en-US" sz="2800" dirty="0"/>
          </a:p>
        </p:txBody>
      </p:sp>
      <p:sp>
        <p:nvSpPr>
          <p:cNvPr id="4" name="TextBox 3"/>
          <p:cNvSpPr txBox="1"/>
          <p:nvPr/>
        </p:nvSpPr>
        <p:spPr>
          <a:xfrm>
            <a:off x="228600" y="5334000"/>
            <a:ext cx="8915400" cy="461665"/>
          </a:xfrm>
          <a:prstGeom prst="rect">
            <a:avLst/>
          </a:prstGeom>
          <a:noFill/>
        </p:spPr>
        <p:txBody>
          <a:bodyPr wrap="square" rtlCol="0">
            <a:spAutoFit/>
          </a:bodyPr>
          <a:lstStyle/>
          <a:p>
            <a:r>
              <a:rPr lang="en-US" b="1" i="1" dirty="0">
                <a:solidFill>
                  <a:srgbClr val="0070C0"/>
                </a:solidFill>
              </a:rPr>
              <a:t>Say “Thank you!!” when patient safety problems are brought to </a:t>
            </a:r>
            <a:r>
              <a:rPr lang="en-US" b="1" i="1" dirty="0" smtClean="0">
                <a:solidFill>
                  <a:srgbClr val="0070C0"/>
                </a:solidFill>
              </a:rPr>
              <a:t>you.</a:t>
            </a:r>
            <a:endParaRPr lang="en-US" dirty="0">
              <a:solidFill>
                <a:srgbClr val="0070C0"/>
              </a:solidFill>
            </a:endParaRPr>
          </a:p>
        </p:txBody>
      </p:sp>
      <p:sp>
        <p:nvSpPr>
          <p:cNvPr id="6" name="Slide Number Placeholder 5"/>
          <p:cNvSpPr>
            <a:spLocks noGrp="1"/>
          </p:cNvSpPr>
          <p:nvPr>
            <p:ph type="sldNum" sz="quarter" idx="12"/>
          </p:nvPr>
        </p:nvSpPr>
        <p:spPr/>
        <p:txBody>
          <a:bodyPr/>
          <a:lstStyle/>
          <a:p>
            <a:fld id="{FE48485F-393D-4BF6-90D2-052AB1DD6BD0}" type="slidenum">
              <a:rPr lang="en-US" altLang="en-US" smtClean="0"/>
              <a:pPr/>
              <a:t>47</a:t>
            </a:fld>
            <a:endParaRPr lang="en-US" altLang="en-US"/>
          </a:p>
        </p:txBody>
      </p:sp>
    </p:spTree>
    <p:extLst>
      <p:ext uri="{BB962C8B-B14F-4D97-AF65-F5344CB8AC3E}">
        <p14:creationId xmlns:p14="http://schemas.microsoft.com/office/powerpoint/2010/main" val="3992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dirty="0" smtClean="0"/>
              <a:t>Thank you!</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48</a:t>
            </a:fld>
            <a:endParaRPr lang="en-US" altLang="en-US"/>
          </a:p>
        </p:txBody>
      </p:sp>
    </p:spTree>
    <p:extLst>
      <p:ext uri="{BB962C8B-B14F-4D97-AF65-F5344CB8AC3E}">
        <p14:creationId xmlns:p14="http://schemas.microsoft.com/office/powerpoint/2010/main" val="139097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Detailed Slides</a:t>
            </a:r>
            <a:endParaRPr lang="en-US" dirty="0"/>
          </a:p>
        </p:txBody>
      </p:sp>
      <p:sp>
        <p:nvSpPr>
          <p:cNvPr id="3" name="Content Placeholder 2"/>
          <p:cNvSpPr>
            <a:spLocks noGrp="1"/>
          </p:cNvSpPr>
          <p:nvPr>
            <p:ph idx="1"/>
          </p:nvPr>
        </p:nvSpPr>
        <p:spPr/>
        <p:txBody>
          <a:bodyPr/>
          <a:lstStyle/>
          <a:p>
            <a:r>
              <a:rPr lang="en-US" u="sng" dirty="0" smtClean="0"/>
              <a:t>Culture of Safety </a:t>
            </a:r>
            <a:r>
              <a:rPr lang="en-US" dirty="0" smtClean="0"/>
              <a:t>– slides 69-78</a:t>
            </a:r>
          </a:p>
          <a:p>
            <a:r>
              <a:rPr lang="en-US" u="sng" dirty="0" smtClean="0"/>
              <a:t>Improving Safety Culture </a:t>
            </a:r>
            <a:r>
              <a:rPr lang="en-US" dirty="0" smtClean="0"/>
              <a:t>– slides 79-86</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49</a:t>
            </a:fld>
            <a:endParaRPr lang="en-US" altLang="en-US"/>
          </a:p>
        </p:txBody>
      </p:sp>
    </p:spTree>
    <p:extLst>
      <p:ext uri="{BB962C8B-B14F-4D97-AF65-F5344CB8AC3E}">
        <p14:creationId xmlns:p14="http://schemas.microsoft.com/office/powerpoint/2010/main" val="17951523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endParaRPr lang="en-US" sz="4400" dirty="0" smtClean="0"/>
          </a:p>
          <a:p>
            <a:pPr marL="0" indent="0" algn="ctr">
              <a:buNone/>
            </a:pPr>
            <a:r>
              <a:rPr lang="en-US" sz="4400" dirty="0" smtClean="0"/>
              <a:t>Culture </a:t>
            </a:r>
            <a:r>
              <a:rPr lang="en-US" sz="4400" dirty="0"/>
              <a:t>of Safety</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50</a:t>
            </a:fld>
            <a:endParaRPr lang="en-US" altLang="en-US"/>
          </a:p>
        </p:txBody>
      </p:sp>
    </p:spTree>
    <p:extLst>
      <p:ext uri="{BB962C8B-B14F-4D97-AF65-F5344CB8AC3E}">
        <p14:creationId xmlns:p14="http://schemas.microsoft.com/office/powerpoint/2010/main" val="33891268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 of Safety: </a:t>
            </a:r>
            <a:br>
              <a:rPr lang="en-US" dirty="0" smtClean="0"/>
            </a:br>
            <a:r>
              <a:rPr lang="en-US" dirty="0" smtClean="0"/>
              <a:t>Key Aspects of an </a:t>
            </a:r>
            <a:r>
              <a:rPr lang="en-US" dirty="0"/>
              <a:t>O</a:t>
            </a:r>
            <a:r>
              <a:rPr lang="en-US" dirty="0" smtClean="0"/>
              <a:t>rganization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Leadership &amp; Values</a:t>
            </a:r>
          </a:p>
          <a:p>
            <a:pPr>
              <a:buFont typeface="Wingdings" panose="05000000000000000000" pitchFamily="2" charset="2"/>
              <a:buChar char="§"/>
            </a:pPr>
            <a:r>
              <a:rPr lang="en-US" dirty="0" smtClean="0"/>
              <a:t>A “Just” Culture/Psychological Safety</a:t>
            </a:r>
          </a:p>
          <a:p>
            <a:pPr>
              <a:buFont typeface="Wingdings" panose="05000000000000000000" pitchFamily="2" charset="2"/>
              <a:buChar char="§"/>
            </a:pPr>
            <a:r>
              <a:rPr lang="en-US" dirty="0" smtClean="0"/>
              <a:t>Communication </a:t>
            </a:r>
          </a:p>
          <a:p>
            <a:pPr>
              <a:buFont typeface="Wingdings" panose="05000000000000000000" pitchFamily="2" charset="2"/>
              <a:buChar char="§"/>
            </a:pPr>
            <a:r>
              <a:rPr lang="en-US" dirty="0" smtClean="0"/>
              <a:t>Teamwork</a:t>
            </a:r>
          </a:p>
          <a:p>
            <a:pPr>
              <a:buFont typeface="Wingdings" panose="05000000000000000000" pitchFamily="2" charset="2"/>
              <a:buChar char="§"/>
            </a:pPr>
            <a:r>
              <a:rPr lang="en-US" dirty="0" smtClean="0"/>
              <a:t>Staff Empowerment/Engagement</a:t>
            </a:r>
          </a:p>
          <a:p>
            <a:pPr>
              <a:buFont typeface="Wingdings" panose="05000000000000000000" pitchFamily="2" charset="2"/>
              <a:buChar char="§"/>
            </a:pPr>
            <a:r>
              <a:rPr lang="en-US" dirty="0" smtClean="0"/>
              <a:t>Patient/Family Engagement</a:t>
            </a:r>
          </a:p>
          <a:p>
            <a:pPr marL="0" indent="0">
              <a:buNone/>
            </a:pP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51</a:t>
            </a:fld>
            <a:endParaRPr lang="en-US" altLang="en-US"/>
          </a:p>
        </p:txBody>
      </p:sp>
    </p:spTree>
    <p:extLst>
      <p:ext uri="{BB962C8B-B14F-4D97-AF65-F5344CB8AC3E}">
        <p14:creationId xmlns:p14="http://schemas.microsoft.com/office/powerpoint/2010/main" val="169340842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&amp; Values</a:t>
            </a:r>
            <a:endParaRPr lang="en-US" dirty="0"/>
          </a:p>
        </p:txBody>
      </p:sp>
      <p:sp>
        <p:nvSpPr>
          <p:cNvPr id="3" name="Content Placeholder 2"/>
          <p:cNvSpPr>
            <a:spLocks noGrp="1"/>
          </p:cNvSpPr>
          <p:nvPr>
            <p:ph idx="1"/>
          </p:nvPr>
        </p:nvSpPr>
        <p:spPr>
          <a:xfrm>
            <a:off x="152400" y="1752600"/>
            <a:ext cx="8839200" cy="3867150"/>
          </a:xfrm>
        </p:spPr>
        <p:txBody>
          <a:bodyPr>
            <a:noAutofit/>
          </a:bodyPr>
          <a:lstStyle/>
          <a:p>
            <a:pPr>
              <a:buFont typeface="Wingdings" panose="05000000000000000000" pitchFamily="2" charset="2"/>
              <a:buChar char="§"/>
            </a:pPr>
            <a:r>
              <a:rPr lang="en-US" sz="2400" dirty="0"/>
              <a:t>Commit to consistently safe </a:t>
            </a:r>
            <a:r>
              <a:rPr lang="en-US" sz="2400" dirty="0" smtClean="0"/>
              <a:t>operations </a:t>
            </a:r>
            <a:endParaRPr lang="en-US" sz="2400" dirty="0"/>
          </a:p>
          <a:p>
            <a:pPr>
              <a:buFont typeface="Wingdings" panose="05000000000000000000" pitchFamily="2" charset="2"/>
              <a:buChar char="§"/>
            </a:pPr>
            <a:r>
              <a:rPr lang="en-US" sz="2400" dirty="0" smtClean="0"/>
              <a:t>Acknowledge risk - organization’s care processes could harm patients</a:t>
            </a:r>
          </a:p>
          <a:p>
            <a:pPr>
              <a:buFont typeface="Wingdings" panose="05000000000000000000" pitchFamily="2" charset="2"/>
              <a:buChar char="§"/>
            </a:pPr>
            <a:r>
              <a:rPr lang="en-US" sz="2400" dirty="0" smtClean="0"/>
              <a:t>Systems thinking - Recognize system contributions to harm &amp; error</a:t>
            </a:r>
          </a:p>
          <a:p>
            <a:pPr>
              <a:buFont typeface="Wingdings" panose="05000000000000000000" pitchFamily="2" charset="2"/>
              <a:buChar char="§"/>
            </a:pPr>
            <a:r>
              <a:rPr lang="en-US" sz="2400" dirty="0" smtClean="0"/>
              <a:t>Encourage collaboration across all levels of staff/all roles to seek solutions to patient safety problems</a:t>
            </a:r>
          </a:p>
          <a:p>
            <a:pPr>
              <a:buFont typeface="Wingdings" panose="05000000000000000000" pitchFamily="2" charset="2"/>
              <a:buChar char="§"/>
            </a:pPr>
            <a:r>
              <a:rPr lang="en-US" sz="2400" dirty="0" smtClean="0"/>
              <a:t>Leadership provides resources to address safety concerns</a:t>
            </a:r>
          </a:p>
          <a:p>
            <a:pPr>
              <a:buFont typeface="Wingdings" panose="05000000000000000000" pitchFamily="2" charset="2"/>
              <a:buChar char="§"/>
            </a:pPr>
            <a:r>
              <a:rPr lang="en-US" sz="2400" dirty="0" smtClean="0"/>
              <a:t>Commitment to ongoing learning and improvement</a:t>
            </a:r>
          </a:p>
          <a:p>
            <a:pPr>
              <a:buFont typeface="Wingdings" panose="05000000000000000000" pitchFamily="2" charset="2"/>
              <a:buChar char="§"/>
            </a:pPr>
            <a:r>
              <a:rPr lang="en-US" sz="2400" dirty="0" smtClean="0"/>
              <a:t>Role model – “walk the talk”</a:t>
            </a:r>
            <a:endParaRPr lang="en-US" sz="2400"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52</a:t>
            </a:fld>
            <a:endParaRPr lang="en-US" altLang="en-US"/>
          </a:p>
        </p:txBody>
      </p:sp>
    </p:spTree>
    <p:extLst>
      <p:ext uri="{BB962C8B-B14F-4D97-AF65-F5344CB8AC3E}">
        <p14:creationId xmlns:p14="http://schemas.microsoft.com/office/powerpoint/2010/main" val="24786495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534400" cy="1143000"/>
          </a:xfrm>
        </p:spPr>
        <p:txBody>
          <a:bodyPr/>
          <a:lstStyle/>
          <a:p>
            <a:r>
              <a:rPr lang="en-US" dirty="0"/>
              <a:t>A</a:t>
            </a:r>
            <a:r>
              <a:rPr lang="en-US" dirty="0" smtClean="0"/>
              <a:t> “Just Culture”/Psychological Safety</a:t>
            </a:r>
            <a:endParaRPr lang="en-US" dirty="0"/>
          </a:p>
        </p:txBody>
      </p:sp>
      <p:sp>
        <p:nvSpPr>
          <p:cNvPr id="3" name="Content Placeholder 2"/>
          <p:cNvSpPr>
            <a:spLocks noGrp="1"/>
          </p:cNvSpPr>
          <p:nvPr>
            <p:ph idx="1"/>
          </p:nvPr>
        </p:nvSpPr>
        <p:spPr>
          <a:xfrm>
            <a:off x="228600" y="1752600"/>
            <a:ext cx="8153400" cy="3867150"/>
          </a:xfrm>
        </p:spPr>
        <p:txBody>
          <a:bodyPr/>
          <a:lstStyle/>
          <a:p>
            <a:pPr>
              <a:buFont typeface="Wingdings" panose="05000000000000000000" pitchFamily="2" charset="2"/>
              <a:buChar char="§"/>
            </a:pPr>
            <a:r>
              <a:rPr lang="en-US" sz="2400" dirty="0" smtClean="0"/>
              <a:t>Identifies and addresses system issues – don’t punish individuals for issues caused by systems</a:t>
            </a:r>
          </a:p>
          <a:p>
            <a:pPr>
              <a:buFont typeface="Wingdings" panose="05000000000000000000" pitchFamily="2" charset="2"/>
              <a:buChar char="§"/>
            </a:pPr>
            <a:r>
              <a:rPr lang="en-US" sz="2400" dirty="0" smtClean="0"/>
              <a:t>Define unacceptable behavior/distinguish from mistakes (or “drift” to risky behavior)</a:t>
            </a:r>
          </a:p>
          <a:p>
            <a:pPr lvl="1">
              <a:buFont typeface="Wingdings" panose="05000000000000000000" pitchFamily="2" charset="2"/>
              <a:buChar char="§"/>
            </a:pPr>
            <a:r>
              <a:rPr lang="en-US" sz="2400" dirty="0" smtClean="0"/>
              <a:t>Reckless behavior: Intentionally disregarding reasonable rules or consistently refusing to change </a:t>
            </a:r>
          </a:p>
          <a:p>
            <a:pPr lvl="1">
              <a:buFont typeface="Wingdings" panose="05000000000000000000" pitchFamily="2" charset="2"/>
              <a:buChar char="§"/>
            </a:pPr>
            <a:r>
              <a:rPr lang="en-US" sz="2400" dirty="0" smtClean="0"/>
              <a:t>Zero tolerance for recklessness – from anyone</a:t>
            </a:r>
          </a:p>
          <a:p>
            <a:pPr>
              <a:buFont typeface="Wingdings" panose="05000000000000000000" pitchFamily="2" charset="2"/>
              <a:buChar char="§"/>
            </a:pPr>
            <a:r>
              <a:rPr lang="en-US" sz="2400" dirty="0" smtClean="0"/>
              <a:t>Build atmosphere of trust – drive out fear</a:t>
            </a:r>
          </a:p>
          <a:p>
            <a:pPr>
              <a:buFont typeface="Wingdings" panose="05000000000000000000" pitchFamily="2" charset="2"/>
              <a:buChar char="§"/>
            </a:pPr>
            <a:r>
              <a:rPr lang="en-US" sz="2400" dirty="0" smtClean="0"/>
              <a:t>Encourage/reward reporting of errors, near misses, concerns</a:t>
            </a:r>
          </a:p>
          <a:p>
            <a:pPr lvl="1"/>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53</a:t>
            </a:fld>
            <a:endParaRPr lang="en-US" altLang="en-US"/>
          </a:p>
        </p:txBody>
      </p:sp>
    </p:spTree>
    <p:extLst>
      <p:ext uri="{BB962C8B-B14F-4D97-AF65-F5344CB8AC3E}">
        <p14:creationId xmlns:p14="http://schemas.microsoft.com/office/powerpoint/2010/main" val="38480756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Open communication </a:t>
            </a:r>
            <a:endParaRPr lang="en-US" dirty="0"/>
          </a:p>
        </p:txBody>
      </p:sp>
      <p:sp>
        <p:nvSpPr>
          <p:cNvPr id="5" name="Content Placeholder 4"/>
          <p:cNvSpPr>
            <a:spLocks noGrp="1"/>
          </p:cNvSpPr>
          <p:nvPr>
            <p:ph idx="1"/>
          </p:nvPr>
        </p:nvSpPr>
        <p:spPr>
          <a:xfrm>
            <a:off x="304800" y="1905000"/>
            <a:ext cx="8610600" cy="3867150"/>
          </a:xfrm>
        </p:spPr>
        <p:txBody>
          <a:bodyPr/>
          <a:lstStyle/>
          <a:p>
            <a:pPr>
              <a:buFont typeface="Wingdings" panose="05000000000000000000" pitchFamily="2" charset="2"/>
              <a:buChar char="§"/>
            </a:pPr>
            <a:r>
              <a:rPr lang="en-US" sz="3000" dirty="0" smtClean="0"/>
              <a:t>“Transparency” - Everyone is open about outcomes and errors </a:t>
            </a:r>
          </a:p>
          <a:p>
            <a:pPr>
              <a:buFont typeface="Wingdings" panose="05000000000000000000" pitchFamily="2" charset="2"/>
              <a:buChar char="§"/>
            </a:pPr>
            <a:r>
              <a:rPr lang="en-US" sz="3000" dirty="0" smtClean="0"/>
              <a:t>High comfort level with questions and input - shame is taken out of all discussions</a:t>
            </a:r>
          </a:p>
          <a:p>
            <a:pPr>
              <a:buFont typeface="Wingdings" panose="05000000000000000000" pitchFamily="2" charset="2"/>
              <a:buChar char="§"/>
            </a:pPr>
            <a:r>
              <a:rPr lang="en-US" sz="3000" dirty="0" smtClean="0"/>
              <a:t>Improvements are developed with all levels of staff and shared/explained with all staff</a:t>
            </a:r>
          </a:p>
          <a:p>
            <a:pPr>
              <a:buFont typeface="Wingdings" panose="05000000000000000000" pitchFamily="2" charset="2"/>
              <a:buChar char="§"/>
            </a:pPr>
            <a:r>
              <a:rPr lang="en-US" sz="3000" dirty="0" smtClean="0"/>
              <a:t>“Every </a:t>
            </a:r>
            <a:r>
              <a:rPr lang="en-US" sz="3000" smtClean="0"/>
              <a:t>defect is </a:t>
            </a:r>
            <a:r>
              <a:rPr lang="en-US" sz="3000" dirty="0" smtClean="0"/>
              <a:t>a gem” – learning from errors</a:t>
            </a:r>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54</a:t>
            </a:fld>
            <a:endParaRPr lang="en-US" altLang="en-US"/>
          </a:p>
        </p:txBody>
      </p:sp>
    </p:spTree>
    <p:extLst>
      <p:ext uri="{BB962C8B-B14F-4D97-AF65-F5344CB8AC3E}">
        <p14:creationId xmlns:p14="http://schemas.microsoft.com/office/powerpoint/2010/main" val="41694123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Teamwork</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Clear organizational values for teamwork: </a:t>
            </a:r>
          </a:p>
          <a:p>
            <a:pPr lvl="1">
              <a:buFont typeface="Wingdings" panose="05000000000000000000" pitchFamily="2" charset="2"/>
              <a:buChar char="§"/>
            </a:pPr>
            <a:r>
              <a:rPr lang="en-US" dirty="0"/>
              <a:t>treat each other with respect</a:t>
            </a:r>
          </a:p>
          <a:p>
            <a:pPr lvl="1">
              <a:buFont typeface="Wingdings" panose="05000000000000000000" pitchFamily="2" charset="2"/>
              <a:buChar char="§"/>
            </a:pPr>
            <a:r>
              <a:rPr lang="en-US" dirty="0"/>
              <a:t>pitch in to accomplish shared goals</a:t>
            </a:r>
          </a:p>
          <a:p>
            <a:pPr lvl="1">
              <a:buFont typeface="Wingdings" panose="05000000000000000000" pitchFamily="2" charset="2"/>
              <a:buChar char="§"/>
            </a:pPr>
            <a:r>
              <a:rPr lang="en-US" dirty="0"/>
              <a:t>Speak up about safety in spite of hierarchy/power gradient</a:t>
            </a:r>
          </a:p>
          <a:p>
            <a:pPr>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55</a:t>
            </a:fld>
            <a:endParaRPr lang="en-US" altLang="en-US"/>
          </a:p>
        </p:txBody>
      </p:sp>
    </p:spTree>
    <p:extLst>
      <p:ext uri="{BB962C8B-B14F-4D97-AF65-F5344CB8AC3E}">
        <p14:creationId xmlns:p14="http://schemas.microsoft.com/office/powerpoint/2010/main" val="769097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Empowerment/Engagement</a:t>
            </a:r>
            <a:endParaRPr lang="en-US" dirty="0"/>
          </a:p>
        </p:txBody>
      </p:sp>
      <p:sp>
        <p:nvSpPr>
          <p:cNvPr id="3" name="Content Placeholder 2"/>
          <p:cNvSpPr>
            <a:spLocks noGrp="1"/>
          </p:cNvSpPr>
          <p:nvPr>
            <p:ph idx="1"/>
          </p:nvPr>
        </p:nvSpPr>
        <p:spPr>
          <a:xfrm>
            <a:off x="228600" y="1752600"/>
            <a:ext cx="8686800" cy="4095750"/>
          </a:xfrm>
        </p:spPr>
        <p:txBody>
          <a:bodyPr/>
          <a:lstStyle/>
          <a:p>
            <a:pPr>
              <a:buFont typeface="Wingdings" panose="05000000000000000000" pitchFamily="2" charset="2"/>
              <a:buChar char="§"/>
            </a:pPr>
            <a:r>
              <a:rPr lang="en-US" dirty="0" smtClean="0"/>
              <a:t>Front-line staff are the experts in their own work</a:t>
            </a:r>
          </a:p>
          <a:p>
            <a:pPr lvl="1">
              <a:buFont typeface="Wingdings" panose="05000000000000000000" pitchFamily="2" charset="2"/>
              <a:buChar char="§"/>
            </a:pPr>
            <a:r>
              <a:rPr lang="en-US" dirty="0" smtClean="0"/>
              <a:t>Include staff in improvement projects and audit teams</a:t>
            </a:r>
          </a:p>
          <a:p>
            <a:pPr lvl="1">
              <a:buFont typeface="Wingdings" panose="05000000000000000000" pitchFamily="2" charset="2"/>
              <a:buChar char="§"/>
            </a:pPr>
            <a:r>
              <a:rPr lang="en-US" dirty="0" smtClean="0"/>
              <a:t>All staff - “ unusual suspects”</a:t>
            </a:r>
          </a:p>
          <a:p>
            <a:pPr>
              <a:buFont typeface="Wingdings" panose="05000000000000000000" pitchFamily="2" charset="2"/>
              <a:buChar char="§"/>
            </a:pPr>
            <a:r>
              <a:rPr lang="en-US" dirty="0" smtClean="0"/>
              <a:t>Speak up about safety in spite of hierarchy/power gradient</a:t>
            </a:r>
          </a:p>
          <a:p>
            <a:pPr>
              <a:buFont typeface="Wingdings" panose="05000000000000000000" pitchFamily="2" charset="2"/>
              <a:buChar char="§"/>
            </a:pPr>
            <a:r>
              <a:rPr lang="en-US" dirty="0" smtClean="0"/>
              <a:t>Celebrate successes, acknowledge ideas contributions</a:t>
            </a:r>
          </a:p>
          <a:p>
            <a:pPr>
              <a:buFont typeface="Wingdings" panose="05000000000000000000" pitchFamily="2" charset="2"/>
              <a:buChar char="§"/>
            </a:pPr>
            <a:endParaRPr lang="en-US" dirty="0" smtClean="0"/>
          </a:p>
          <a:p>
            <a:pPr>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56</a:t>
            </a:fld>
            <a:endParaRPr lang="en-US" altLang="en-US"/>
          </a:p>
        </p:txBody>
      </p:sp>
    </p:spTree>
    <p:extLst>
      <p:ext uri="{BB962C8B-B14F-4D97-AF65-F5344CB8AC3E}">
        <p14:creationId xmlns:p14="http://schemas.microsoft.com/office/powerpoint/2010/main" val="20141248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Patient/Family Engagement</a:t>
            </a:r>
            <a:r>
              <a:rPr lang="en-US" dirty="0" smtClean="0"/>
              <a:t>	</a:t>
            </a:r>
            <a:endParaRPr lang="en-US" dirty="0"/>
          </a:p>
        </p:txBody>
      </p:sp>
      <p:sp>
        <p:nvSpPr>
          <p:cNvPr id="3" name="Content Placeholder 2"/>
          <p:cNvSpPr>
            <a:spLocks noGrp="1"/>
          </p:cNvSpPr>
          <p:nvPr>
            <p:ph idx="1"/>
          </p:nvPr>
        </p:nvSpPr>
        <p:spPr>
          <a:xfrm>
            <a:off x="685800" y="1676400"/>
            <a:ext cx="7772400" cy="3053299"/>
          </a:xfrm>
        </p:spPr>
        <p:txBody>
          <a:bodyPr/>
          <a:lstStyle/>
          <a:p>
            <a:pPr marL="0" indent="0">
              <a:buNone/>
            </a:pPr>
            <a:r>
              <a:rPr lang="en-US" dirty="0" smtClean="0"/>
              <a:t>How do we engage patients in this work?</a:t>
            </a:r>
          </a:p>
          <a:p>
            <a:pPr>
              <a:buFont typeface="Wingdings" panose="05000000000000000000" pitchFamily="2" charset="2"/>
              <a:buChar char="§"/>
            </a:pPr>
            <a:r>
              <a:rPr lang="en-US" dirty="0" smtClean="0"/>
              <a:t>Empower patients to speak up in their own care</a:t>
            </a:r>
          </a:p>
          <a:p>
            <a:pPr>
              <a:buFont typeface="Wingdings" panose="05000000000000000000" pitchFamily="2" charset="2"/>
              <a:buChar char="§"/>
            </a:pPr>
            <a:r>
              <a:rPr lang="en-US" dirty="0" smtClean="0"/>
              <a:t>Patients’ perspective – identifying defects</a:t>
            </a:r>
          </a:p>
          <a:p>
            <a:pPr>
              <a:buFont typeface="Wingdings" panose="05000000000000000000" pitchFamily="2" charset="2"/>
              <a:buChar char="§"/>
            </a:pPr>
            <a:r>
              <a:rPr lang="en-US" dirty="0" smtClean="0"/>
              <a:t>Patients’ suggestions for improvements</a:t>
            </a:r>
          </a:p>
          <a:p>
            <a:pPr>
              <a:buFont typeface="Wingdings" panose="05000000000000000000" pitchFamily="2" charset="2"/>
              <a:buChar char="§"/>
            </a:pPr>
            <a:r>
              <a:rPr lang="en-US" dirty="0" smtClean="0"/>
              <a:t>Patients’ reaction to changes tested</a:t>
            </a:r>
          </a:p>
          <a:p>
            <a:pPr>
              <a:buFont typeface="Wingdings" panose="05000000000000000000" pitchFamily="2" charset="2"/>
              <a:buChar char="§"/>
            </a:pPr>
            <a:r>
              <a:rPr lang="en-US" dirty="0" smtClean="0"/>
              <a:t>Patients on your improvement team</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57</a:t>
            </a:fld>
            <a:endParaRPr lang="en-US" altLang="en-US"/>
          </a:p>
        </p:txBody>
      </p:sp>
    </p:spTree>
    <p:extLst>
      <p:ext uri="{BB962C8B-B14F-4D97-AF65-F5344CB8AC3E}">
        <p14:creationId xmlns:p14="http://schemas.microsoft.com/office/powerpoint/2010/main" val="20902547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ＭＳ Ｐゴシック" charset="0"/>
              </a:rPr>
              <a:t>Safety Culture Survey Questions Related to Risk</a:t>
            </a:r>
            <a:endParaRPr lang="en-US" dirty="0"/>
          </a:p>
        </p:txBody>
      </p:sp>
      <p:sp>
        <p:nvSpPr>
          <p:cNvPr id="3" name="Content Placeholder 2"/>
          <p:cNvSpPr>
            <a:spLocks noGrp="1"/>
          </p:cNvSpPr>
          <p:nvPr>
            <p:ph idx="1"/>
          </p:nvPr>
        </p:nvSpPr>
        <p:spPr>
          <a:xfrm>
            <a:off x="685800" y="1981200"/>
            <a:ext cx="7772400" cy="3581400"/>
          </a:xfrm>
        </p:spPr>
        <p:txBody>
          <a:bodyPr/>
          <a:lstStyle/>
          <a:p>
            <a:pPr fontAlgn="ctr">
              <a:buFont typeface="Wingdings" panose="05000000000000000000" pitchFamily="2" charset="2"/>
              <a:buChar char="§"/>
            </a:pPr>
            <a:r>
              <a:rPr lang="en-US" dirty="0" smtClean="0"/>
              <a:t>Staff </a:t>
            </a:r>
            <a:r>
              <a:rPr lang="en-US" dirty="0"/>
              <a:t>feel like their mistakes are held against them</a:t>
            </a:r>
          </a:p>
          <a:p>
            <a:pPr>
              <a:buFont typeface="Wingdings" panose="05000000000000000000" pitchFamily="2" charset="2"/>
              <a:buChar char="§"/>
            </a:pPr>
            <a:r>
              <a:rPr lang="en-US" dirty="0" smtClean="0"/>
              <a:t>It </a:t>
            </a:r>
            <a:r>
              <a:rPr lang="en-US" dirty="0"/>
              <a:t>is difficult to voice disagreement in this office</a:t>
            </a:r>
          </a:p>
          <a:p>
            <a:pPr>
              <a:buFont typeface="Wingdings" panose="05000000000000000000" pitchFamily="2" charset="2"/>
              <a:buChar char="§"/>
            </a:pPr>
            <a:r>
              <a:rPr lang="en-US" dirty="0" smtClean="0"/>
              <a:t>Staff </a:t>
            </a:r>
            <a:r>
              <a:rPr lang="en-US" dirty="0"/>
              <a:t>are afraid to ask questions when something does not seem right</a:t>
            </a:r>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58</a:t>
            </a:fld>
            <a:endParaRPr lang="en-US" altLang="en-US"/>
          </a:p>
        </p:txBody>
      </p:sp>
    </p:spTree>
    <p:extLst>
      <p:ext uri="{BB962C8B-B14F-4D97-AF65-F5344CB8AC3E}">
        <p14:creationId xmlns:p14="http://schemas.microsoft.com/office/powerpoint/2010/main" val="16755591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685800" y="228600"/>
            <a:ext cx="8077200" cy="1447800"/>
          </a:xfrm>
        </p:spPr>
        <p:txBody>
          <a:bodyPr>
            <a:noAutofit/>
          </a:bodyPr>
          <a:lstStyle/>
          <a:p>
            <a:r>
              <a:rPr lang="en-US" altLang="en-US" sz="4000" b="1" dirty="0" smtClean="0">
                <a:cs typeface="ＭＳ Ｐゴシック" charset="0"/>
              </a:rPr>
              <a:t>Discussing </a:t>
            </a:r>
            <a:r>
              <a:rPr lang="en-US" altLang="en-US" sz="4000" b="1" dirty="0">
                <a:cs typeface="ＭＳ Ｐゴシック" charset="0"/>
              </a:rPr>
              <a:t>Safety Culture Survey </a:t>
            </a:r>
            <a:r>
              <a:rPr lang="en-US" altLang="en-US" sz="4000" b="1" dirty="0" smtClean="0">
                <a:cs typeface="ＭＳ Ｐゴシック" charset="0"/>
              </a:rPr>
              <a:t>Results Can </a:t>
            </a:r>
            <a:r>
              <a:rPr lang="en-US" altLang="en-US" sz="4000" b="1" dirty="0">
                <a:cs typeface="ＭＳ Ｐゴシック" charset="0"/>
              </a:rPr>
              <a:t>Help Improve Safety</a:t>
            </a:r>
          </a:p>
        </p:txBody>
      </p:sp>
      <p:sp>
        <p:nvSpPr>
          <p:cNvPr id="84995" name="Content Placeholder 2"/>
          <p:cNvSpPr>
            <a:spLocks noGrp="1"/>
          </p:cNvSpPr>
          <p:nvPr>
            <p:ph idx="4294967295"/>
          </p:nvPr>
        </p:nvSpPr>
        <p:spPr>
          <a:xfrm>
            <a:off x="531254" y="2133600"/>
            <a:ext cx="8229600" cy="3581400"/>
          </a:xfrm>
        </p:spPr>
        <p:txBody>
          <a:bodyPr>
            <a:normAutofit fontScale="92500" lnSpcReduction="20000"/>
          </a:bodyPr>
          <a:lstStyle/>
          <a:p>
            <a:pPr>
              <a:buFont typeface="Wingdings" panose="05000000000000000000" pitchFamily="2" charset="2"/>
              <a:buChar char="§"/>
              <a:defRPr/>
            </a:pPr>
            <a:r>
              <a:rPr lang="en-US" sz="3600" dirty="0">
                <a:cs typeface="ＭＳ Ｐゴシック" charset="0"/>
              </a:rPr>
              <a:t>Teams that </a:t>
            </a:r>
            <a:r>
              <a:rPr lang="en-US" sz="3600" b="1" dirty="0">
                <a:cs typeface="ＭＳ Ｐゴシック" charset="0"/>
              </a:rPr>
              <a:t>used semi-structured debriefing of culture survey results </a:t>
            </a:r>
            <a:r>
              <a:rPr lang="en-US" sz="3600" dirty="0" smtClean="0">
                <a:cs typeface="ＭＳ Ｐゴシック" charset="0"/>
              </a:rPr>
              <a:t>experienced a 10.2</a:t>
            </a:r>
            <a:r>
              <a:rPr lang="en-US" sz="3600" dirty="0">
                <a:cs typeface="ＭＳ Ｐゴシック" charset="0"/>
              </a:rPr>
              <a:t>% reduction in infection </a:t>
            </a:r>
            <a:r>
              <a:rPr lang="en-US" sz="3600" dirty="0" smtClean="0">
                <a:cs typeface="ＭＳ Ｐゴシック" charset="0"/>
              </a:rPr>
              <a:t>rates</a:t>
            </a:r>
          </a:p>
          <a:p>
            <a:pPr>
              <a:buFont typeface="Wingdings" panose="05000000000000000000" pitchFamily="2" charset="2"/>
              <a:buChar char="§"/>
              <a:defRPr/>
            </a:pPr>
            <a:endParaRPr lang="en-US" sz="1900" dirty="0">
              <a:cs typeface="ＭＳ Ｐゴシック" charset="0"/>
            </a:endParaRPr>
          </a:p>
          <a:p>
            <a:pPr>
              <a:buFont typeface="Wingdings" panose="05000000000000000000" pitchFamily="2" charset="2"/>
              <a:buChar char="§"/>
              <a:defRPr/>
            </a:pPr>
            <a:r>
              <a:rPr lang="en-US" sz="3600" dirty="0">
                <a:cs typeface="ＭＳ Ｐゴシック" charset="0"/>
              </a:rPr>
              <a:t>Teams that </a:t>
            </a:r>
            <a:r>
              <a:rPr lang="en-US" sz="3600" b="1" dirty="0">
                <a:cs typeface="ＭＳ Ｐゴシック" charset="0"/>
              </a:rPr>
              <a:t>did not </a:t>
            </a:r>
            <a:r>
              <a:rPr lang="en-US" sz="3600" b="1" dirty="0" smtClean="0">
                <a:cs typeface="ＭＳ Ｐゴシック" charset="0"/>
              </a:rPr>
              <a:t>debrief survey results </a:t>
            </a:r>
            <a:r>
              <a:rPr lang="en-US" sz="3600" dirty="0" smtClean="0">
                <a:cs typeface="ＭＳ Ｐゴシック" charset="0"/>
              </a:rPr>
              <a:t>had a </a:t>
            </a:r>
            <a:r>
              <a:rPr lang="en-US" sz="3600" dirty="0">
                <a:cs typeface="ＭＳ Ｐゴシック" charset="0"/>
              </a:rPr>
              <a:t>2.2% </a:t>
            </a:r>
            <a:r>
              <a:rPr lang="en-US" sz="3600" dirty="0" smtClean="0">
                <a:cs typeface="ＭＳ Ｐゴシック" charset="0"/>
              </a:rPr>
              <a:t>reduction</a:t>
            </a:r>
          </a:p>
          <a:p>
            <a:pPr marL="0" indent="0">
              <a:buFontTx/>
              <a:buNone/>
              <a:defRPr/>
            </a:pPr>
            <a:endParaRPr lang="en-US" sz="1600" dirty="0" smtClean="0">
              <a:cs typeface="ＭＳ Ｐゴシック" charset="0"/>
            </a:endParaRPr>
          </a:p>
          <a:p>
            <a:pPr lvl="2">
              <a:buFont typeface="Wingdings" charset="0"/>
              <a:buChar char="Ø"/>
              <a:defRPr/>
            </a:pPr>
            <a:r>
              <a:rPr lang="en-US" sz="1800" dirty="0" err="1" smtClean="0"/>
              <a:t>Vigorito</a:t>
            </a:r>
            <a:r>
              <a:rPr lang="en-US" sz="1800" dirty="0" smtClean="0"/>
              <a:t>, </a:t>
            </a:r>
            <a:r>
              <a:rPr lang="en-US" sz="1800" dirty="0" err="1" smtClean="0"/>
              <a:t>McNicoll</a:t>
            </a:r>
            <a:r>
              <a:rPr lang="en-US" sz="1800" dirty="0" smtClean="0"/>
              <a:t>, Adams, Sexton. Improving safety culture results in Rhode Island ICUs: lessons learned from the development of  action-oriented plans. </a:t>
            </a:r>
            <a:r>
              <a:rPr lang="en-US" sz="1800" dirty="0" err="1" smtClean="0"/>
              <a:t>Jt</a:t>
            </a:r>
            <a:r>
              <a:rPr lang="en-US" sz="1800" dirty="0" smtClean="0"/>
              <a:t> </a:t>
            </a:r>
            <a:r>
              <a:rPr lang="en-US" sz="1800" dirty="0" err="1" smtClean="0"/>
              <a:t>Comm</a:t>
            </a:r>
            <a:r>
              <a:rPr lang="en-US" sz="1800" dirty="0" smtClean="0"/>
              <a:t> J </a:t>
            </a:r>
            <a:r>
              <a:rPr lang="en-US" sz="1800" dirty="0" err="1" smtClean="0"/>
              <a:t>Qual</a:t>
            </a:r>
            <a:r>
              <a:rPr lang="en-US" sz="1800" dirty="0" smtClean="0"/>
              <a:t> Patient </a:t>
            </a:r>
            <a:r>
              <a:rPr lang="en-US" sz="1800" dirty="0" err="1" smtClean="0"/>
              <a:t>Saf</a:t>
            </a:r>
            <a:r>
              <a:rPr lang="en-US" sz="1800" dirty="0" smtClean="0"/>
              <a:t>. 2011; 37(11): 509-14. </a:t>
            </a:r>
            <a:endParaRPr lang="en-US" sz="1800" dirty="0"/>
          </a:p>
        </p:txBody>
      </p:sp>
      <p:sp>
        <p:nvSpPr>
          <p:cNvPr id="2" name="Slide Number Placeholder 1"/>
          <p:cNvSpPr>
            <a:spLocks noGrp="1"/>
          </p:cNvSpPr>
          <p:nvPr>
            <p:ph type="sldNum" sz="quarter" idx="12"/>
          </p:nvPr>
        </p:nvSpPr>
        <p:spPr/>
        <p:txBody>
          <a:bodyPr/>
          <a:lstStyle/>
          <a:p>
            <a:fld id="{B8D5D107-CFD6-4506-ACEE-BC41CB81913D}" type="slidenum">
              <a:rPr lang="en-US" altLang="en-US" smtClean="0"/>
              <a:pPr/>
              <a:t>59</a:t>
            </a:fld>
            <a:endParaRPr lang="en-US" altLang="en-US"/>
          </a:p>
        </p:txBody>
      </p:sp>
    </p:spTree>
    <p:extLst>
      <p:ext uri="{BB962C8B-B14F-4D97-AF65-F5344CB8AC3E}">
        <p14:creationId xmlns:p14="http://schemas.microsoft.com/office/powerpoint/2010/main" val="8713594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Improving Safety Culture</a:t>
            </a:r>
            <a:endParaRPr lang="en-US" dirty="0"/>
          </a:p>
        </p:txBody>
      </p:sp>
      <p:sp>
        <p:nvSpPr>
          <p:cNvPr id="8" name="Subtitle 7"/>
          <p:cNvSpPr>
            <a:spLocks noGrp="1"/>
          </p:cNvSpPr>
          <p:nvPr>
            <p:ph type="subTitle" idx="1"/>
          </p:nvPr>
        </p:nvSpPr>
        <p:spPr/>
        <p:txBody>
          <a:bodyPr/>
          <a:lstStyle/>
          <a:p>
            <a:r>
              <a:rPr lang="en-US" dirty="0" smtClean="0"/>
              <a:t>Tools/high engagement strategies   for improving culture</a:t>
            </a:r>
            <a:endParaRPr lang="en-US" dirty="0"/>
          </a:p>
        </p:txBody>
      </p:sp>
      <p:sp>
        <p:nvSpPr>
          <p:cNvPr id="2" name="Slide Number Placeholder 1"/>
          <p:cNvSpPr>
            <a:spLocks noGrp="1"/>
          </p:cNvSpPr>
          <p:nvPr>
            <p:ph type="sldNum" sz="quarter" idx="12"/>
          </p:nvPr>
        </p:nvSpPr>
        <p:spPr/>
        <p:txBody>
          <a:bodyPr/>
          <a:lstStyle/>
          <a:p>
            <a:fld id="{B8D5D107-CFD6-4506-ACEE-BC41CB81913D}" type="slidenum">
              <a:rPr lang="en-US" altLang="en-US" smtClean="0"/>
              <a:pPr/>
              <a:t>60</a:t>
            </a:fld>
            <a:endParaRPr lang="en-US" altLang="en-US"/>
          </a:p>
        </p:txBody>
      </p:sp>
    </p:spTree>
    <p:extLst>
      <p:ext uri="{BB962C8B-B14F-4D97-AF65-F5344CB8AC3E}">
        <p14:creationId xmlns:p14="http://schemas.microsoft.com/office/powerpoint/2010/main" val="22015331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a:t>
            </a:r>
            <a:br>
              <a:rPr lang="en-US" dirty="0"/>
            </a:br>
            <a:r>
              <a:rPr lang="en-US" dirty="0"/>
              <a:t>It Can be Lonely at the Top</a:t>
            </a:r>
          </a:p>
        </p:txBody>
      </p:sp>
      <p:sp>
        <p:nvSpPr>
          <p:cNvPr id="3" name="Content Placeholder 2"/>
          <p:cNvSpPr>
            <a:spLocks noGrp="1"/>
          </p:cNvSpPr>
          <p:nvPr>
            <p:ph idx="1"/>
          </p:nvPr>
        </p:nvSpPr>
        <p:spPr>
          <a:xfrm>
            <a:off x="685800" y="1981200"/>
            <a:ext cx="8001000" cy="3867150"/>
          </a:xfrm>
        </p:spPr>
        <p:txBody>
          <a:bodyPr/>
          <a:lstStyle/>
          <a:p>
            <a:r>
              <a:rPr lang="en-US" dirty="0"/>
              <a:t>Leadership have a special ability to enhance or hurt the Safety Culture</a:t>
            </a:r>
          </a:p>
          <a:p>
            <a:r>
              <a:rPr lang="en-US" dirty="0"/>
              <a:t>Don’t take current perceived culture personally see it as an opportunity to improve</a:t>
            </a:r>
          </a:p>
          <a:p>
            <a:r>
              <a:rPr lang="en-US" dirty="0"/>
              <a:t>Practice what is preached, be opened about own mistakes </a:t>
            </a:r>
          </a:p>
          <a:p>
            <a:r>
              <a:rPr lang="en-US" dirty="0"/>
              <a:t>Recognize that all eyes are you</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61</a:t>
            </a:fld>
            <a:endParaRPr lang="en-US" altLang="en-US"/>
          </a:p>
        </p:txBody>
      </p:sp>
    </p:spTree>
    <p:extLst>
      <p:ext uri="{BB962C8B-B14F-4D97-AF65-F5344CB8AC3E}">
        <p14:creationId xmlns:p14="http://schemas.microsoft.com/office/powerpoint/2010/main" val="11244724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Get Rid of a Blame Culture</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US" sz="4000" dirty="0" smtClean="0"/>
              <a:t>A culture of blame results in: </a:t>
            </a:r>
          </a:p>
          <a:p>
            <a:pPr lvl="1">
              <a:buFont typeface="Wingdings" panose="05000000000000000000" pitchFamily="2" charset="2"/>
              <a:buChar char="§"/>
            </a:pPr>
            <a:r>
              <a:rPr lang="en-US" sz="3600" dirty="0" smtClean="0"/>
              <a:t>Lack of personal responsibility or accountability </a:t>
            </a:r>
          </a:p>
          <a:p>
            <a:pPr lvl="1">
              <a:buFont typeface="Wingdings" panose="05000000000000000000" pitchFamily="2" charset="2"/>
              <a:buChar char="§"/>
            </a:pPr>
            <a:r>
              <a:rPr lang="en-US" sz="3600" dirty="0" smtClean="0"/>
              <a:t>Reluctance in staff to identify and report mistakes</a:t>
            </a:r>
          </a:p>
          <a:p>
            <a:pPr lvl="1">
              <a:buFont typeface="Wingdings" panose="05000000000000000000" pitchFamily="2" charset="2"/>
              <a:buChar char="§"/>
            </a:pPr>
            <a:r>
              <a:rPr lang="en-US" sz="3600" dirty="0" smtClean="0"/>
              <a:t>Reluctance in staff to self identify weaknesses and a seek help</a:t>
            </a:r>
          </a:p>
          <a:p>
            <a:pPr lvl="1">
              <a:buFont typeface="Wingdings" panose="05000000000000000000" pitchFamily="2" charset="2"/>
              <a:buChar char="§"/>
            </a:pPr>
            <a:r>
              <a:rPr lang="en-US" sz="3600" dirty="0" smtClean="0"/>
              <a:t>Increased blaming of others</a:t>
            </a:r>
            <a:endParaRPr lang="en-US" sz="3600"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62</a:t>
            </a:fld>
            <a:endParaRPr lang="en-US" altLang="en-US"/>
          </a:p>
        </p:txBody>
      </p:sp>
    </p:spTree>
    <p:extLst>
      <p:ext uri="{BB962C8B-B14F-4D97-AF65-F5344CB8AC3E}">
        <p14:creationId xmlns:p14="http://schemas.microsoft.com/office/powerpoint/2010/main" val="12926411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Identify What is Going Right</a:t>
            </a:r>
            <a:endParaRPr lang="en-US" dirty="0"/>
          </a:p>
        </p:txBody>
      </p:sp>
      <p:sp>
        <p:nvSpPr>
          <p:cNvPr id="3" name="Content Placeholder 2"/>
          <p:cNvSpPr>
            <a:spLocks noGrp="1"/>
          </p:cNvSpPr>
          <p:nvPr>
            <p:ph idx="1"/>
          </p:nvPr>
        </p:nvSpPr>
        <p:spPr>
          <a:xfrm>
            <a:off x="381000" y="1828800"/>
            <a:ext cx="8153400" cy="3867150"/>
          </a:xfrm>
        </p:spPr>
        <p:txBody>
          <a:bodyPr/>
          <a:lstStyle/>
          <a:p>
            <a:pPr>
              <a:buFont typeface="Wingdings" panose="05000000000000000000" pitchFamily="2" charset="2"/>
              <a:buChar char="§"/>
            </a:pPr>
            <a:r>
              <a:rPr lang="en-US" dirty="0" smtClean="0"/>
              <a:t>Sometimes focusing on the good can increase desired behaviors</a:t>
            </a:r>
          </a:p>
          <a:p>
            <a:pPr>
              <a:buFont typeface="Wingdings" panose="05000000000000000000" pitchFamily="2" charset="2"/>
              <a:buChar char="§"/>
            </a:pPr>
            <a:r>
              <a:rPr lang="en-US" dirty="0" smtClean="0"/>
              <a:t>Praise, encourage and seek out questions from all staff</a:t>
            </a:r>
          </a:p>
          <a:p>
            <a:pPr>
              <a:buFont typeface="Wingdings" panose="05000000000000000000" pitchFamily="2" charset="2"/>
              <a:buChar char="§"/>
            </a:pPr>
            <a:r>
              <a:rPr lang="en-US" dirty="0" smtClean="0"/>
              <a:t>When concerns are raised immediately respond in a positive light and include that individual in planning possible improvements</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63</a:t>
            </a:fld>
            <a:endParaRPr lang="en-US" altLang="en-US"/>
          </a:p>
        </p:txBody>
      </p:sp>
    </p:spTree>
    <p:extLst>
      <p:ext uri="{BB962C8B-B14F-4D97-AF65-F5344CB8AC3E}">
        <p14:creationId xmlns:p14="http://schemas.microsoft.com/office/powerpoint/2010/main" val="17832318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a Process for Listening</a:t>
            </a:r>
            <a:endParaRPr lang="en-US" dirty="0"/>
          </a:p>
        </p:txBody>
      </p:sp>
      <p:sp>
        <p:nvSpPr>
          <p:cNvPr id="3" name="Content Placeholder 2"/>
          <p:cNvSpPr>
            <a:spLocks noGrp="1"/>
          </p:cNvSpPr>
          <p:nvPr>
            <p:ph idx="1"/>
          </p:nvPr>
        </p:nvSpPr>
        <p:spPr>
          <a:xfrm>
            <a:off x="152400" y="1981200"/>
            <a:ext cx="8305800" cy="3867150"/>
          </a:xfrm>
        </p:spPr>
        <p:txBody>
          <a:bodyPr/>
          <a:lstStyle/>
          <a:p>
            <a:pPr>
              <a:buFont typeface="Wingdings" panose="05000000000000000000" pitchFamily="2" charset="2"/>
              <a:buChar char="§"/>
            </a:pPr>
            <a:r>
              <a:rPr lang="en-US" dirty="0" smtClean="0"/>
              <a:t>When someone brings to light a problem there needs to be a system to:</a:t>
            </a:r>
          </a:p>
          <a:p>
            <a:pPr lvl="1">
              <a:buFont typeface="Wingdings" panose="05000000000000000000" pitchFamily="2" charset="2"/>
              <a:buChar char="§"/>
            </a:pPr>
            <a:r>
              <a:rPr lang="en-US" dirty="0" smtClean="0"/>
              <a:t>Really listen (more than one person hearing the issue)</a:t>
            </a:r>
          </a:p>
          <a:p>
            <a:pPr lvl="1">
              <a:buFont typeface="Wingdings" panose="05000000000000000000" pitchFamily="2" charset="2"/>
              <a:buChar char="§"/>
            </a:pPr>
            <a:r>
              <a:rPr lang="en-US" dirty="0" smtClean="0"/>
              <a:t>Decide who is best to handle it </a:t>
            </a:r>
          </a:p>
          <a:p>
            <a:pPr lvl="1">
              <a:buFont typeface="Wingdings" panose="05000000000000000000" pitchFamily="2" charset="2"/>
              <a:buChar char="§"/>
            </a:pPr>
            <a:r>
              <a:rPr lang="en-US" dirty="0" smtClean="0"/>
              <a:t>Follow up with that person</a:t>
            </a:r>
          </a:p>
          <a:p>
            <a:pPr lvl="2">
              <a:buFont typeface="Wingdings" panose="05000000000000000000" pitchFamily="2" charset="2"/>
              <a:buChar char="§"/>
            </a:pPr>
            <a:r>
              <a:rPr lang="en-US" dirty="0" smtClean="0"/>
              <a:t>Thank them </a:t>
            </a:r>
          </a:p>
          <a:p>
            <a:pPr lvl="2">
              <a:buFont typeface="Wingdings" panose="05000000000000000000" pitchFamily="2" charset="2"/>
              <a:buChar char="§"/>
            </a:pPr>
            <a:r>
              <a:rPr lang="en-US" dirty="0" smtClean="0"/>
              <a:t>Tell them what did or did not change  and why</a:t>
            </a:r>
          </a:p>
          <a:p>
            <a:pPr lvl="1"/>
            <a:endParaRPr lang="en-US" dirty="0" smtClean="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64</a:t>
            </a:fld>
            <a:endParaRPr lang="en-US" altLang="en-US"/>
          </a:p>
        </p:txBody>
      </p:sp>
    </p:spTree>
    <p:extLst>
      <p:ext uri="{BB962C8B-B14F-4D97-AF65-F5344CB8AC3E}">
        <p14:creationId xmlns:p14="http://schemas.microsoft.com/office/powerpoint/2010/main" val="264154295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Encourage Positive Behavior</a:t>
            </a:r>
          </a:p>
        </p:txBody>
      </p:sp>
      <p:sp>
        <p:nvSpPr>
          <p:cNvPr id="3" name="Content Placeholder 2"/>
          <p:cNvSpPr>
            <a:spLocks noGrp="1"/>
          </p:cNvSpPr>
          <p:nvPr>
            <p:ph idx="1"/>
          </p:nvPr>
        </p:nvSpPr>
        <p:spPr/>
        <p:txBody>
          <a:bodyPr>
            <a:normAutofit fontScale="92500" lnSpcReduction="20000"/>
          </a:bodyPr>
          <a:lstStyle/>
          <a:p>
            <a:pPr lvl="1">
              <a:buFont typeface="Wingdings" panose="05000000000000000000" pitchFamily="2" charset="2"/>
              <a:buChar char="§"/>
            </a:pPr>
            <a:r>
              <a:rPr lang="en-US" dirty="0" smtClean="0"/>
              <a:t>Respect</a:t>
            </a:r>
          </a:p>
          <a:p>
            <a:pPr lvl="2">
              <a:buFont typeface="Wingdings" panose="05000000000000000000" pitchFamily="2" charset="2"/>
              <a:buChar char="§"/>
            </a:pPr>
            <a:r>
              <a:rPr lang="en-US" dirty="0" smtClean="0"/>
              <a:t>Listen to each other, refrain from finger pointing</a:t>
            </a:r>
          </a:p>
          <a:p>
            <a:pPr lvl="1">
              <a:buFont typeface="Wingdings" panose="05000000000000000000" pitchFamily="2" charset="2"/>
              <a:buChar char="§"/>
            </a:pPr>
            <a:r>
              <a:rPr lang="en-US" dirty="0" smtClean="0"/>
              <a:t>Engagement </a:t>
            </a:r>
          </a:p>
          <a:p>
            <a:pPr lvl="2">
              <a:buFont typeface="Wingdings" panose="05000000000000000000" pitchFamily="2" charset="2"/>
              <a:buChar char="§"/>
            </a:pPr>
            <a:r>
              <a:rPr lang="en-US" dirty="0" smtClean="0"/>
              <a:t>Everyone should have a voice and interest in improving </a:t>
            </a:r>
            <a:endParaRPr lang="en-US" dirty="0"/>
          </a:p>
          <a:p>
            <a:pPr lvl="1">
              <a:buFont typeface="Wingdings" panose="05000000000000000000" pitchFamily="2" charset="2"/>
              <a:buChar char="§"/>
            </a:pPr>
            <a:r>
              <a:rPr lang="en-US" dirty="0" smtClean="0"/>
              <a:t>Psychological safety</a:t>
            </a:r>
          </a:p>
          <a:p>
            <a:pPr lvl="2">
              <a:buFont typeface="Wingdings" panose="05000000000000000000" pitchFamily="2" charset="2"/>
              <a:buChar char="§"/>
            </a:pPr>
            <a:r>
              <a:rPr lang="en-US" dirty="0" smtClean="0"/>
              <a:t>No official or unofficial reprimands for pointing out areas of improvement</a:t>
            </a:r>
          </a:p>
          <a:p>
            <a:pPr lvl="1">
              <a:buFont typeface="Wingdings" panose="05000000000000000000" pitchFamily="2" charset="2"/>
              <a:buChar char="§"/>
            </a:pPr>
            <a:r>
              <a:rPr lang="en-US" dirty="0" smtClean="0"/>
              <a:t>Prioritization </a:t>
            </a:r>
          </a:p>
          <a:p>
            <a:pPr lvl="2">
              <a:buFont typeface="Wingdings" panose="05000000000000000000" pitchFamily="2" charset="2"/>
              <a:buChar char="§"/>
            </a:pPr>
            <a:r>
              <a:rPr lang="en-US" dirty="0" smtClean="0"/>
              <a:t>Determine these as a group</a:t>
            </a:r>
          </a:p>
          <a:p>
            <a:pPr lvl="1">
              <a:buFont typeface="Wingdings" panose="05000000000000000000" pitchFamily="2" charset="2"/>
              <a:buChar char="§"/>
            </a:pPr>
            <a:r>
              <a:rPr lang="en-US" dirty="0" smtClean="0"/>
              <a:t>Responsiveness to concerns</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65</a:t>
            </a:fld>
            <a:endParaRPr lang="en-US" altLang="en-US"/>
          </a:p>
        </p:txBody>
      </p:sp>
    </p:spTree>
    <p:extLst>
      <p:ext uri="{BB962C8B-B14F-4D97-AF65-F5344CB8AC3E}">
        <p14:creationId xmlns:p14="http://schemas.microsoft.com/office/powerpoint/2010/main" val="3357932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Strategies for improving safety culture</a:t>
            </a:r>
          </a:p>
        </p:txBody>
      </p:sp>
      <p:sp>
        <p:nvSpPr>
          <p:cNvPr id="3" name="Content Placeholder 2"/>
          <p:cNvSpPr>
            <a:spLocks noGrp="1"/>
          </p:cNvSpPr>
          <p:nvPr>
            <p:ph idx="1"/>
          </p:nvPr>
        </p:nvSpPr>
        <p:spPr>
          <a:xfrm>
            <a:off x="685800" y="1752600"/>
            <a:ext cx="7772400" cy="3867150"/>
          </a:xfrm>
        </p:spPr>
        <p:txBody>
          <a:bodyPr/>
          <a:lstStyle/>
          <a:p>
            <a:r>
              <a:rPr lang="en-US" sz="2800" dirty="0"/>
              <a:t>Structured educational programs</a:t>
            </a:r>
          </a:p>
          <a:p>
            <a:r>
              <a:rPr lang="en-US" sz="2800" dirty="0"/>
              <a:t>Recognize that everyone is 100% responsible for the safety culture</a:t>
            </a:r>
          </a:p>
          <a:p>
            <a:r>
              <a:rPr lang="en-US" sz="2800" dirty="0"/>
              <a:t>Don’t personalize mistakes or corrections</a:t>
            </a:r>
          </a:p>
          <a:p>
            <a:r>
              <a:rPr lang="en-US" sz="2800" dirty="0"/>
              <a:t>Create an environment that celebrates suggestions and questions</a:t>
            </a:r>
          </a:p>
          <a:p>
            <a:r>
              <a:rPr lang="en-US" sz="2800" dirty="0"/>
              <a:t>Create a “Speak up” culture</a:t>
            </a:r>
          </a:p>
          <a:p>
            <a:r>
              <a:rPr lang="en-US" sz="2800" dirty="0"/>
              <a:t>Have a process to evaluate suggestions</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66</a:t>
            </a:fld>
            <a:endParaRPr lang="en-US" altLang="en-US"/>
          </a:p>
        </p:txBody>
      </p:sp>
    </p:spTree>
    <p:extLst>
      <p:ext uri="{BB962C8B-B14F-4D97-AF65-F5344CB8AC3E}">
        <p14:creationId xmlns:p14="http://schemas.microsoft.com/office/powerpoint/2010/main" val="3240539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a:ea typeface="ＭＳ Ｐゴシック" pitchFamily="34" charset="-128"/>
              </a:rPr>
              <a:t>What changes can we make?</a:t>
            </a:r>
          </a:p>
        </p:txBody>
      </p:sp>
      <p:sp>
        <p:nvSpPr>
          <p:cNvPr id="31747" name="Content Placeholder 2"/>
          <p:cNvSpPr>
            <a:spLocks noGrp="1"/>
          </p:cNvSpPr>
          <p:nvPr>
            <p:ph idx="1"/>
          </p:nvPr>
        </p:nvSpPr>
        <p:spPr/>
        <p:txBody>
          <a:bodyPr>
            <a:normAutofit fontScale="92500" lnSpcReduction="10000"/>
          </a:bodyPr>
          <a:lstStyle/>
          <a:p>
            <a:pPr>
              <a:buFont typeface="Wingdings" panose="05000000000000000000" pitchFamily="2" charset="2"/>
              <a:buChar char="§"/>
            </a:pPr>
            <a:r>
              <a:rPr lang="en-US" altLang="en-US" sz="2400" dirty="0">
                <a:ea typeface="ＭＳ Ｐゴシック" pitchFamily="34" charset="-128"/>
              </a:rPr>
              <a:t>Encourage and honor transparency</a:t>
            </a:r>
          </a:p>
          <a:p>
            <a:pPr>
              <a:buFont typeface="Wingdings" panose="05000000000000000000" pitchFamily="2" charset="2"/>
              <a:buChar char="§"/>
            </a:pPr>
            <a:r>
              <a:rPr lang="en-US" altLang="en-US" sz="2400" dirty="0">
                <a:ea typeface="ＭＳ Ｐゴシック" pitchFamily="34" charset="-128"/>
              </a:rPr>
              <a:t>Implement “just culture”</a:t>
            </a:r>
          </a:p>
          <a:p>
            <a:pPr>
              <a:buFont typeface="Wingdings" panose="05000000000000000000" pitchFamily="2" charset="2"/>
              <a:buChar char="§"/>
            </a:pPr>
            <a:r>
              <a:rPr lang="en-US" altLang="en-US" sz="2400" dirty="0">
                <a:ea typeface="ＭＳ Ｐゴシック" pitchFamily="34" charset="-128"/>
              </a:rPr>
              <a:t>Develop structured educational programs</a:t>
            </a:r>
          </a:p>
          <a:p>
            <a:pPr>
              <a:buFont typeface="Wingdings" panose="05000000000000000000" pitchFamily="2" charset="2"/>
              <a:buChar char="§"/>
            </a:pPr>
            <a:r>
              <a:rPr lang="en-US" altLang="en-US" sz="2400" dirty="0">
                <a:ea typeface="ＭＳ Ｐゴシック" pitchFamily="34" charset="-128"/>
              </a:rPr>
              <a:t>Focus on self improvement</a:t>
            </a:r>
          </a:p>
          <a:p>
            <a:pPr>
              <a:buFont typeface="Wingdings" panose="05000000000000000000" pitchFamily="2" charset="2"/>
              <a:buChar char="§"/>
            </a:pPr>
            <a:r>
              <a:rPr lang="en-US" altLang="en-US" sz="2400" dirty="0">
                <a:ea typeface="ＭＳ Ｐゴシック" pitchFamily="34" charset="-128"/>
              </a:rPr>
              <a:t>Don’t personalize mistakes or corrections</a:t>
            </a:r>
          </a:p>
          <a:p>
            <a:pPr>
              <a:buFont typeface="Wingdings" panose="05000000000000000000" pitchFamily="2" charset="2"/>
              <a:buChar char="§"/>
            </a:pPr>
            <a:r>
              <a:rPr lang="en-US" altLang="en-US" sz="2400" dirty="0">
                <a:ea typeface="ＭＳ Ｐゴシック" pitchFamily="34" charset="-128"/>
              </a:rPr>
              <a:t>Create an environment that celebrates suggestions and questions</a:t>
            </a:r>
          </a:p>
          <a:p>
            <a:pPr>
              <a:buFont typeface="Wingdings" panose="05000000000000000000" pitchFamily="2" charset="2"/>
              <a:buChar char="§"/>
            </a:pPr>
            <a:r>
              <a:rPr lang="en-US" altLang="en-US" sz="2400" dirty="0">
                <a:ea typeface="ＭＳ Ｐゴシック" pitchFamily="34" charset="-128"/>
              </a:rPr>
              <a:t>Create a “Speak up” culture—of “no blame”</a:t>
            </a:r>
          </a:p>
          <a:p>
            <a:pPr>
              <a:buFont typeface="Wingdings" panose="05000000000000000000" pitchFamily="2" charset="2"/>
              <a:buChar char="§"/>
            </a:pPr>
            <a:r>
              <a:rPr lang="en-US" altLang="en-US" sz="2400" dirty="0">
                <a:ea typeface="ＭＳ Ｐゴシック" pitchFamily="34" charset="-128"/>
              </a:rPr>
              <a:t>Improved communications including listening</a:t>
            </a:r>
          </a:p>
          <a:p>
            <a:pPr>
              <a:buFont typeface="Wingdings" panose="05000000000000000000" pitchFamily="2" charset="2"/>
              <a:buChar char="§"/>
            </a:pPr>
            <a:r>
              <a:rPr lang="en-US" altLang="en-US" sz="2400" dirty="0">
                <a:ea typeface="ＭＳ Ｐゴシック" pitchFamily="34" charset="-128"/>
              </a:rPr>
              <a:t>Have a process to evaluate suggestions</a:t>
            </a:r>
          </a:p>
          <a:p>
            <a:pPr>
              <a:buFont typeface="Wingdings" panose="05000000000000000000" pitchFamily="2" charset="2"/>
              <a:buChar char="§"/>
            </a:pPr>
            <a:r>
              <a:rPr lang="en-US" altLang="en-US" sz="2400" dirty="0">
                <a:ea typeface="ＭＳ Ｐゴシック" pitchFamily="34" charset="-128"/>
              </a:rPr>
              <a:t>…and many others!!</a:t>
            </a:r>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67</a:t>
            </a:fld>
            <a:endParaRPr lang="en-US" altLang="en-US"/>
          </a:p>
        </p:txBody>
      </p:sp>
    </p:spTree>
    <p:extLst>
      <p:ext uri="{BB962C8B-B14F-4D97-AF65-F5344CB8AC3E}">
        <p14:creationId xmlns:p14="http://schemas.microsoft.com/office/powerpoint/2010/main" val="1025653134"/>
      </p:ext>
    </p:extLst>
  </p:cSld>
  <p:clrMapOvr>
    <a:masterClrMapping/>
  </p:clrMapOvr>
</p:sld>
</file>

<file path=ppt/theme/theme1.xml><?xml version="1.0" encoding="utf-8"?>
<a:theme xmlns:a="http://schemas.openxmlformats.org/drawingml/2006/main" name="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Coalition-MAH powerpoint template</Template>
  <TotalTime>3751</TotalTime>
  <Words>3441</Words>
  <Application>Microsoft Office PowerPoint</Application>
  <PresentationFormat>On-screen Show (4:3)</PresentationFormat>
  <Paragraphs>579</Paragraphs>
  <Slides>67</Slides>
  <Notes>67</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Coalition-MAH powerpoint template</vt:lpstr>
      <vt:lpstr>Welcome to the Mount Auburn Practice Improvement Program Community Learning Session</vt:lpstr>
      <vt:lpstr>“An Accident Waiting to Happen”  Recognizing and Reducing Risk in Office Practice Care</vt:lpstr>
      <vt:lpstr>Learning Objectives</vt:lpstr>
      <vt:lpstr>Disclosure statement</vt:lpstr>
      <vt:lpstr>Problem Solving Skills </vt:lpstr>
      <vt:lpstr>“An Accident Waiting to Happen”  Recognizing and Reducing Risk in Office Practice Care</vt:lpstr>
      <vt:lpstr>PowerPoint Presentation</vt:lpstr>
      <vt:lpstr>PowerPoint Presentation</vt:lpstr>
      <vt:lpstr> Science of Patient Safety </vt:lpstr>
      <vt:lpstr>Designing Work Processes</vt:lpstr>
      <vt:lpstr>PowerPoint Presentation</vt:lpstr>
      <vt:lpstr>Systems Thinking:  If we want  better performance, we must improve the system</vt:lpstr>
      <vt:lpstr>Designing Work Processes</vt:lpstr>
      <vt:lpstr>PowerPoint Presentation</vt:lpstr>
      <vt:lpstr>PowerPoint Presentation</vt:lpstr>
      <vt:lpstr>Human Error Models</vt:lpstr>
      <vt:lpstr>Human Error Models</vt:lpstr>
      <vt:lpstr>PowerPoint Presentation</vt:lpstr>
      <vt:lpstr>Culture</vt:lpstr>
      <vt:lpstr>Culture</vt:lpstr>
      <vt:lpstr>Culture of Safety:  Key Aspects</vt:lpstr>
      <vt:lpstr>Culture eats Strategy for Breakfast</vt:lpstr>
      <vt:lpstr>Improving Safety Culture</vt:lpstr>
      <vt:lpstr>Targeting Everyday Behaviors</vt:lpstr>
      <vt:lpstr>Other Strategies for Improving Culture</vt:lpstr>
      <vt:lpstr>PowerPoint Presentation</vt:lpstr>
      <vt:lpstr>Improving Daily Work:  Another High Engagement Strategy</vt:lpstr>
      <vt:lpstr> Improving Daily Work: Stop Putting out Same Fires Everyday!</vt:lpstr>
      <vt:lpstr>See Problems: Opening our eyes   Identifying risks</vt:lpstr>
      <vt:lpstr>How else can we learn about “defects” in our processes?</vt:lpstr>
      <vt:lpstr>How else can we learn about “defects” in our processes?</vt:lpstr>
      <vt:lpstr>Examples of Safety Risks –  Your Ideas</vt:lpstr>
      <vt:lpstr>Communication </vt:lpstr>
      <vt:lpstr>Communications that can Lead to  Safety Risk </vt:lpstr>
      <vt:lpstr>PowerPoint Presentation</vt:lpstr>
      <vt:lpstr>PowerPoint Presentation</vt:lpstr>
      <vt:lpstr>PowerPoint Presentation</vt:lpstr>
      <vt:lpstr>PowerPoint Presentation</vt:lpstr>
      <vt:lpstr>Improving Daily Work: See Problems  Solve Problems</vt:lpstr>
      <vt:lpstr>Patient Engagement</vt:lpstr>
      <vt:lpstr>Patient engagement is  a key lever for improvement</vt:lpstr>
      <vt:lpstr>Not just one patient</vt:lpstr>
      <vt:lpstr>Engaging Patients </vt:lpstr>
      <vt:lpstr>Making Patient Engagement Effective</vt:lpstr>
      <vt:lpstr>Patient Engagement Exercise</vt:lpstr>
      <vt:lpstr>PowerPoint Presentation</vt:lpstr>
      <vt:lpstr>Summary</vt:lpstr>
      <vt:lpstr>Evaluations</vt:lpstr>
      <vt:lpstr>Additional Detailed Slides</vt:lpstr>
      <vt:lpstr>PowerPoint Presentation</vt:lpstr>
      <vt:lpstr>Culture of Safety:  Key Aspects of an Organization</vt:lpstr>
      <vt:lpstr>Leadership &amp; Values</vt:lpstr>
      <vt:lpstr>A “Just Culture”/Psychological Safety</vt:lpstr>
      <vt:lpstr>Open communication </vt:lpstr>
      <vt:lpstr>Teamwork</vt:lpstr>
      <vt:lpstr>Staff Empowerment/Engagement</vt:lpstr>
      <vt:lpstr>Patient/Family Engagement </vt:lpstr>
      <vt:lpstr>Safety Culture Survey Questions Related to Risk</vt:lpstr>
      <vt:lpstr>Discussing Safety Culture Survey Results Can Help Improve Safety</vt:lpstr>
      <vt:lpstr>Improving Safety Culture</vt:lpstr>
      <vt:lpstr>Leadership: It Can be Lonely at the Top</vt:lpstr>
      <vt:lpstr>Get Rid of a Blame Culture</vt:lpstr>
      <vt:lpstr>Identify What is Going Right</vt:lpstr>
      <vt:lpstr>Develop a Process for Listening</vt:lpstr>
      <vt:lpstr>Encourage Positive Behavior</vt:lpstr>
      <vt:lpstr>Other Strategies for improving safety culture</vt:lpstr>
      <vt:lpstr>What changes can we make?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Capstick</dc:creator>
  <cp:lastModifiedBy>Emily Biocchi</cp:lastModifiedBy>
  <cp:revision>106</cp:revision>
  <cp:lastPrinted>2016-10-20T17:12:38Z</cp:lastPrinted>
  <dcterms:created xsi:type="dcterms:W3CDTF">2015-02-24T15:47:21Z</dcterms:created>
  <dcterms:modified xsi:type="dcterms:W3CDTF">2016-12-05T17:28:19Z</dcterms:modified>
</cp:coreProperties>
</file>